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327" r:id="rId3"/>
    <p:sldId id="356" r:id="rId4"/>
    <p:sldId id="307" r:id="rId5"/>
    <p:sldId id="337" r:id="rId6"/>
    <p:sldId id="358" r:id="rId7"/>
    <p:sldId id="330" r:id="rId8"/>
    <p:sldId id="359" r:id="rId9"/>
    <p:sldId id="349" r:id="rId10"/>
    <p:sldId id="347" r:id="rId11"/>
    <p:sldId id="371" r:id="rId12"/>
    <p:sldId id="362" r:id="rId13"/>
    <p:sldId id="365" r:id="rId14"/>
    <p:sldId id="361" r:id="rId15"/>
    <p:sldId id="354" r:id="rId16"/>
    <p:sldId id="360" r:id="rId17"/>
    <p:sldId id="278" r:id="rId18"/>
    <p:sldId id="300" r:id="rId19"/>
    <p:sldId id="299" r:id="rId20"/>
    <p:sldId id="367" r:id="rId21"/>
    <p:sldId id="366" r:id="rId22"/>
    <p:sldId id="368" r:id="rId23"/>
    <p:sldId id="369" r:id="rId24"/>
    <p:sldId id="370" r:id="rId25"/>
    <p:sldId id="320"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Sheehan" initials="JS" lastIdx="6" clrIdx="0"/>
  <p:cmAuthor id="1" name="Donna Cole-Paul" initials="DC" lastIdx="2" clrIdx="1"/>
  <p:cmAuthor id="2" name="Jim" initials="J" lastIdx="12" clrIdx="2"/>
  <p:cmAuthor id="3" name="Karin Kunstler Goldman" initials="KKG" lastIdx="2" clrIdx="3">
    <p:extLst>
      <p:ext uri="{19B8F6BF-5375-455C-9EA6-DF929625EA0E}">
        <p15:presenceInfo xmlns:p15="http://schemas.microsoft.com/office/powerpoint/2012/main" userId="S-1-5-21-3028211619-1747818936-4106772784-16427" providerId="AD"/>
      </p:ext>
    </p:extLst>
  </p:cmAuthor>
  <p:cmAuthor id="4" name="Stern, Emily" initials="SE" lastIdx="26" clrIdx="4">
    <p:extLst>
      <p:ext uri="{19B8F6BF-5375-455C-9EA6-DF929625EA0E}">
        <p15:presenceInfo xmlns:p15="http://schemas.microsoft.com/office/powerpoint/2012/main" userId="S-1-5-21-3028211619-1747818936-4106772784-523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37" autoAdjust="0"/>
  </p:normalViewPr>
  <p:slideViewPr>
    <p:cSldViewPr>
      <p:cViewPr varScale="1">
        <p:scale>
          <a:sx n="50" d="100"/>
          <a:sy n="50" d="100"/>
        </p:scale>
        <p:origin x="426" y="60"/>
      </p:cViewPr>
      <p:guideLst>
        <p:guide orient="horz" pos="2160"/>
        <p:guide pos="2880"/>
      </p:guideLst>
    </p:cSldViewPr>
  </p:slideViewPr>
  <p:outlineViewPr>
    <p:cViewPr>
      <p:scale>
        <a:sx n="33" d="100"/>
        <a:sy n="33" d="100"/>
      </p:scale>
      <p:origin x="0" y="7147"/>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840" cy="466578"/>
          </a:xfrm>
          <a:prstGeom prst="rect">
            <a:avLst/>
          </a:prstGeom>
        </p:spPr>
        <p:txBody>
          <a:bodyPr vert="horz" lIns="90473" tIns="45237" rIns="90473" bIns="45237" rtlCol="0"/>
          <a:lstStyle>
            <a:lvl1pPr algn="l">
              <a:defRPr sz="1200"/>
            </a:lvl1pPr>
          </a:lstStyle>
          <a:p>
            <a:endParaRPr lang="en-US"/>
          </a:p>
        </p:txBody>
      </p:sp>
      <p:sp>
        <p:nvSpPr>
          <p:cNvPr id="3" name="Date Placeholder 2"/>
          <p:cNvSpPr>
            <a:spLocks noGrp="1"/>
          </p:cNvSpPr>
          <p:nvPr>
            <p:ph type="dt" idx="1"/>
          </p:nvPr>
        </p:nvSpPr>
        <p:spPr>
          <a:xfrm>
            <a:off x="3970941" y="0"/>
            <a:ext cx="3037840" cy="466578"/>
          </a:xfrm>
          <a:prstGeom prst="rect">
            <a:avLst/>
          </a:prstGeom>
        </p:spPr>
        <p:txBody>
          <a:bodyPr vert="horz" lIns="90473" tIns="45237" rIns="90473" bIns="45237" rtlCol="0"/>
          <a:lstStyle>
            <a:lvl1pPr algn="r">
              <a:defRPr sz="1200"/>
            </a:lvl1pPr>
          </a:lstStyle>
          <a:p>
            <a:fld id="{C91FD24C-89B2-4271-B6EC-F7EDF905A49E}" type="datetimeFigureOut">
              <a:rPr lang="en-US" smtClean="0"/>
              <a:t>11/9/2022</a:t>
            </a:fld>
            <a:endParaRPr lang="en-US"/>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0473" tIns="45237" rIns="90473" bIns="45237" rtlCol="0" anchor="ctr"/>
          <a:lstStyle/>
          <a:p>
            <a:endParaRPr lang="en-US"/>
          </a:p>
        </p:txBody>
      </p:sp>
      <p:sp>
        <p:nvSpPr>
          <p:cNvPr id="5" name="Notes Placeholder 4"/>
          <p:cNvSpPr>
            <a:spLocks noGrp="1"/>
          </p:cNvSpPr>
          <p:nvPr>
            <p:ph type="body" sz="quarter" idx="3"/>
          </p:nvPr>
        </p:nvSpPr>
        <p:spPr>
          <a:xfrm>
            <a:off x="701041" y="4474038"/>
            <a:ext cx="5608320" cy="3660718"/>
          </a:xfrm>
          <a:prstGeom prst="rect">
            <a:avLst/>
          </a:prstGeom>
        </p:spPr>
        <p:txBody>
          <a:bodyPr vert="horz" lIns="90473" tIns="45237" rIns="90473" bIns="4523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822"/>
            <a:ext cx="3037840" cy="466578"/>
          </a:xfrm>
          <a:prstGeom prst="rect">
            <a:avLst/>
          </a:prstGeom>
        </p:spPr>
        <p:txBody>
          <a:bodyPr vert="horz" lIns="90473" tIns="45237" rIns="90473" bIns="45237" rtlCol="0" anchor="b"/>
          <a:lstStyle>
            <a:lvl1pPr algn="l">
              <a:defRPr sz="1200"/>
            </a:lvl1pPr>
          </a:lstStyle>
          <a:p>
            <a:endParaRPr lang="en-US"/>
          </a:p>
        </p:txBody>
      </p:sp>
      <p:sp>
        <p:nvSpPr>
          <p:cNvPr id="7" name="Slide Number Placeholder 6"/>
          <p:cNvSpPr>
            <a:spLocks noGrp="1"/>
          </p:cNvSpPr>
          <p:nvPr>
            <p:ph type="sldNum" sz="quarter" idx="5"/>
          </p:nvPr>
        </p:nvSpPr>
        <p:spPr>
          <a:xfrm>
            <a:off x="3970941" y="8829822"/>
            <a:ext cx="3037840" cy="466578"/>
          </a:xfrm>
          <a:prstGeom prst="rect">
            <a:avLst/>
          </a:prstGeom>
        </p:spPr>
        <p:txBody>
          <a:bodyPr vert="horz" lIns="90473" tIns="45237" rIns="90473" bIns="45237" rtlCol="0" anchor="b"/>
          <a:lstStyle>
            <a:lvl1pPr algn="r">
              <a:defRPr sz="1200"/>
            </a:lvl1pPr>
          </a:lstStyle>
          <a:p>
            <a:fld id="{67D8B101-0BB3-42BD-9423-2FAFB0600E78}" type="slidenum">
              <a:rPr lang="en-US" smtClean="0"/>
              <a:t>‹#›</a:t>
            </a:fld>
            <a:endParaRPr lang="en-US"/>
          </a:p>
        </p:txBody>
      </p:sp>
    </p:spTree>
    <p:extLst>
      <p:ext uri="{BB962C8B-B14F-4D97-AF65-F5344CB8AC3E}">
        <p14:creationId xmlns:p14="http://schemas.microsoft.com/office/powerpoint/2010/main" val="1775572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E111499-B7DC-4F8F-917B-1F7EFBF4BED3}" type="datetime1">
              <a:rPr lang="en-US" smtClean="0"/>
              <a:t>11/9/2022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557019B-75CC-4840-ABFE-577245FBC6C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4F2F14-5327-46BB-8D09-2CD9CCD9CED3}" type="datetime1">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7019B-75CC-4840-ABFE-577245FBC6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2CD40B-1506-4B6F-9E52-27C1A905A996}" type="datetime1">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7019B-75CC-4840-ABFE-577245FBC6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0B06E2C-CA28-4E20-9AA5-6BEF093405F8}" type="datetime1">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7019B-75CC-4840-ABFE-577245FBC6C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94C913D0-4F56-43EC-9956-E82BD761B131}" type="datetime1">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7019B-75CC-4840-ABFE-577245FBC6C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0A8CC81-33C8-41C5-9CAD-8D1959857BC3}" type="datetime1">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57019B-75CC-4840-ABFE-577245FBC6C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A8F9EFE-04AB-4B7E-AEC4-E0BC4F327338}" type="datetime1">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57019B-75CC-4840-ABFE-577245FBC6C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E920F61-FD94-4609-A770-6402F079DE5B}" type="datetime1">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57019B-75CC-4840-ABFE-577245FBC6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68FEE0-DD5F-496D-9624-C4B1E51E30C9}" type="datetime1">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57019B-75CC-4840-ABFE-577245FBC6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1CF532B-1EA9-4A5A-95A0-E1A345CAAB4D}" type="datetime1">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57019B-75CC-4840-ABFE-577245FBC6C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60A40EB7-5EC4-4E0A-AFFE-3F608F2C8CBF}" type="datetime1">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557019B-75CC-4840-ABFE-577245FBC6C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4D080D-E596-46CB-88CE-BEC5DADA5DFE}" type="datetime1">
              <a:rPr lang="en-US" smtClean="0"/>
              <a:t>11/9/2022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557019B-75CC-4840-ABFE-577245FBC6C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charitiesnys.com/pdfs/religious_corporations_disposition_assets.pdf" TargetMode="External"/><Relationship Id="rId2" Type="http://schemas.openxmlformats.org/officeDocument/2006/relationships/hyperlink" Target="https://www.charitiesnys.com/pdfs/sales_and_other_dispositions_of_assets.pdf" TargetMode="External"/><Relationship Id="rId1" Type="http://schemas.openxmlformats.org/officeDocument/2006/relationships/slideLayout" Target="../slideLayouts/slideLayout2.xml"/><Relationship Id="rId4" Type="http://schemas.openxmlformats.org/officeDocument/2006/relationships/hyperlink" Target="https://www.charitiesnys.com/pdfs/AppraisalGuidance.pdf"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www.charitiesnys.com/guide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620000" cy="1828800"/>
          </a:xfrm>
        </p:spPr>
        <p:txBody>
          <a:bodyPr>
            <a:normAutofit fontScale="90000"/>
          </a:bodyPr>
          <a:lstStyle/>
          <a:p>
            <a:pPr algn="l"/>
            <a:r>
              <a:rPr lang="en-US" sz="4400" dirty="0"/>
              <a:t>New Developments in Transactions: </a:t>
            </a:r>
            <a:br>
              <a:rPr lang="en-US" sz="4400" dirty="0"/>
            </a:br>
            <a:r>
              <a:rPr lang="en-US" sz="4400" dirty="0"/>
              <a:t>Doing it Well and Doing it Right  </a:t>
            </a:r>
          </a:p>
        </p:txBody>
      </p:sp>
      <p:sp>
        <p:nvSpPr>
          <p:cNvPr id="5" name="Subtitle 4"/>
          <p:cNvSpPr>
            <a:spLocks noGrp="1"/>
          </p:cNvSpPr>
          <p:nvPr>
            <p:ph type="subTitle" idx="1"/>
          </p:nvPr>
        </p:nvSpPr>
        <p:spPr>
          <a:xfrm>
            <a:off x="530352" y="3200400"/>
            <a:ext cx="8613648" cy="1676400"/>
          </a:xfrm>
        </p:spPr>
        <p:txBody>
          <a:bodyPr>
            <a:normAutofit/>
          </a:bodyPr>
          <a:lstStyle/>
          <a:p>
            <a:r>
              <a:rPr lang="en-US" b="1" dirty="0"/>
              <a:t>Letitia James, New York State Attorney General</a:t>
            </a:r>
          </a:p>
          <a:p>
            <a:endParaRPr lang="en-US" sz="1400" b="1" dirty="0"/>
          </a:p>
          <a:p>
            <a:r>
              <a:rPr lang="en-US" sz="1400" dirty="0"/>
              <a:t>Emily Stern, Co-Chief, Enforcement Section, Charities Bureau</a:t>
            </a:r>
          </a:p>
          <a:p>
            <a:r>
              <a:rPr lang="en-US" sz="1400" dirty="0"/>
              <a:t>Linda Heinberg, Assistant Attorney General, Transactions Section, Charities Bureau</a:t>
            </a:r>
          </a:p>
          <a:p>
            <a:r>
              <a:rPr lang="en-US" sz="1400" dirty="0"/>
              <a:t>Interchurch Center Conference, New York, N.Y. November 10, 2022  </a:t>
            </a:r>
          </a:p>
        </p:txBody>
      </p:sp>
      <p:sp>
        <p:nvSpPr>
          <p:cNvPr id="4" name="Slide Number Placeholder 3"/>
          <p:cNvSpPr>
            <a:spLocks noGrp="1"/>
          </p:cNvSpPr>
          <p:nvPr>
            <p:ph type="sldNum" sz="quarter" idx="12"/>
          </p:nvPr>
        </p:nvSpPr>
        <p:spPr/>
        <p:txBody>
          <a:bodyPr/>
          <a:lstStyle/>
          <a:p>
            <a:fld id="{B557019B-75CC-4840-ABFE-577245FBC6CA}" type="slidenum">
              <a:rPr lang="en-US" smtClean="0"/>
              <a:pPr/>
              <a:t>1</a:t>
            </a:fld>
            <a:endParaRPr lang="en-US"/>
          </a:p>
        </p:txBody>
      </p:sp>
      <p:pic>
        <p:nvPicPr>
          <p:cNvPr id="2050" name="Picture 2" descr="https://upload.wikimedia.org/wikipedia/commons/a/ad/Seal_of_the_Attorney_General_of_New_Yor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6914" y="4648200"/>
            <a:ext cx="204409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4753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219200"/>
          </a:xfrm>
        </p:spPr>
        <p:txBody>
          <a:bodyPr>
            <a:noAutofit/>
          </a:bodyPr>
          <a:lstStyle/>
          <a:p>
            <a:r>
              <a:rPr lang="en-US" sz="4000" dirty="0"/>
              <a:t>The Attorney General’s Core Factual Findings</a:t>
            </a:r>
          </a:p>
        </p:txBody>
      </p:sp>
      <p:sp>
        <p:nvSpPr>
          <p:cNvPr id="3" name="Content Placeholder 2"/>
          <p:cNvSpPr>
            <a:spLocks noGrp="1"/>
          </p:cNvSpPr>
          <p:nvPr>
            <p:ph idx="1"/>
          </p:nvPr>
        </p:nvSpPr>
        <p:spPr>
          <a:xfrm>
            <a:off x="495300" y="1981200"/>
            <a:ext cx="8496300" cy="4495800"/>
          </a:xfrm>
        </p:spPr>
        <p:txBody>
          <a:bodyPr>
            <a:normAutofit fontScale="25000" lnSpcReduction="20000"/>
          </a:bodyPr>
          <a:lstStyle/>
          <a:p>
            <a:r>
              <a:rPr lang="en-US" sz="9800" dirty="0"/>
              <a:t>Mr. Vahdat bestowed significant payments and gifts on the senior clergy while the clergy were responsible for selecting developers, negotiating transactions, seeking necessary court or administrative approvals, and overseeing compliance with the deal terms. </a:t>
            </a:r>
          </a:p>
          <a:p>
            <a:r>
              <a:rPr lang="en-US" sz="9800" dirty="0"/>
              <a:t>The financial transactions between the clergy and the developer created conflicts of interest and constituted related party transactions.  However, the clergy did not, as required by law, provide advance disclosure and obtain a approval of the transactions as fair, reasonable and in the best interests the church by its governing body. </a:t>
            </a:r>
          </a:p>
          <a:p>
            <a:pPr lvl="1"/>
            <a:endParaRPr lang="en-US" sz="9600" dirty="0"/>
          </a:p>
          <a:p>
            <a:pPr marL="0" indent="0">
              <a:buNone/>
            </a:pPr>
            <a:endParaRPr lang="en-US" sz="4200" dirty="0"/>
          </a:p>
          <a:p>
            <a:pPr marL="0" indent="0">
              <a:buNone/>
            </a:pPr>
            <a:endParaRPr lang="en-US" dirty="0"/>
          </a:p>
          <a:p>
            <a:pPr marL="0" indent="0">
              <a:buNone/>
            </a:pPr>
            <a:endParaRPr lang="en-US" dirty="0"/>
          </a:p>
          <a:p>
            <a:pPr marL="0" indent="0">
              <a:buNone/>
            </a:pPr>
            <a:r>
              <a:rPr lang="en-US" dirty="0"/>
              <a:t/>
            </a:r>
            <a:br>
              <a:rPr lang="en-US" dirty="0"/>
            </a:b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557019B-75CC-4840-ABFE-577245FBC6CA}" type="slidenum">
              <a:rPr lang="en-US" smtClean="0"/>
              <a:t>10</a:t>
            </a:fld>
            <a:endParaRPr lang="en-US"/>
          </a:p>
        </p:txBody>
      </p:sp>
    </p:spTree>
    <p:extLst>
      <p:ext uri="{BB962C8B-B14F-4D97-AF65-F5344CB8AC3E}">
        <p14:creationId xmlns:p14="http://schemas.microsoft.com/office/powerpoint/2010/main" val="72311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219200"/>
          </a:xfrm>
        </p:spPr>
        <p:txBody>
          <a:bodyPr>
            <a:noAutofit/>
          </a:bodyPr>
          <a:lstStyle/>
          <a:p>
            <a:r>
              <a:rPr lang="en-US" sz="4000" dirty="0"/>
              <a:t>The Attorney General’s Core Factual Findings</a:t>
            </a:r>
          </a:p>
        </p:txBody>
      </p:sp>
      <p:sp>
        <p:nvSpPr>
          <p:cNvPr id="3" name="Content Placeholder 2"/>
          <p:cNvSpPr>
            <a:spLocks noGrp="1"/>
          </p:cNvSpPr>
          <p:nvPr>
            <p:ph idx="1"/>
          </p:nvPr>
        </p:nvSpPr>
        <p:spPr>
          <a:xfrm>
            <a:off x="495300" y="1981200"/>
            <a:ext cx="8496300" cy="4495800"/>
          </a:xfrm>
        </p:spPr>
        <p:txBody>
          <a:bodyPr>
            <a:normAutofit fontScale="25000" lnSpcReduction="20000"/>
          </a:bodyPr>
          <a:lstStyle/>
          <a:p>
            <a:r>
              <a:rPr lang="en-US" sz="12800" dirty="0"/>
              <a:t>The clergy allowed the developer to alter or amend protections in the deals, which put churches in vulnerable positions and which were not presented to the AG or Court for approval.</a:t>
            </a:r>
          </a:p>
          <a:p>
            <a:r>
              <a:rPr lang="en-US" sz="12800" dirty="0"/>
              <a:t>The clergy’s financial relationships with Mr. Vahdat were also not disclosed, as required, to the AG or the court.</a:t>
            </a:r>
          </a:p>
          <a:p>
            <a:pPr lvl="1"/>
            <a:endParaRPr lang="en-US" sz="9600" dirty="0"/>
          </a:p>
          <a:p>
            <a:pPr marL="0" indent="0">
              <a:buNone/>
            </a:pPr>
            <a:endParaRPr lang="en-US" sz="4200" dirty="0"/>
          </a:p>
          <a:p>
            <a:pPr marL="0" indent="0">
              <a:buNone/>
            </a:pPr>
            <a:endParaRPr lang="en-US" dirty="0"/>
          </a:p>
          <a:p>
            <a:pPr marL="0" indent="0">
              <a:buNone/>
            </a:pPr>
            <a:endParaRPr lang="en-US" dirty="0"/>
          </a:p>
          <a:p>
            <a:pPr marL="0" indent="0">
              <a:buNone/>
            </a:pPr>
            <a:r>
              <a:rPr lang="en-US" dirty="0"/>
              <a:t/>
            </a:r>
            <a:br>
              <a:rPr lang="en-US" dirty="0"/>
            </a:b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557019B-75CC-4840-ABFE-577245FBC6CA}" type="slidenum">
              <a:rPr lang="en-US" smtClean="0"/>
              <a:t>11</a:t>
            </a:fld>
            <a:endParaRPr lang="en-US"/>
          </a:p>
        </p:txBody>
      </p:sp>
    </p:spTree>
    <p:extLst>
      <p:ext uri="{BB962C8B-B14F-4D97-AF65-F5344CB8AC3E}">
        <p14:creationId xmlns:p14="http://schemas.microsoft.com/office/powerpoint/2010/main" val="253678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1219200"/>
          </a:xfrm>
        </p:spPr>
        <p:txBody>
          <a:bodyPr>
            <a:noAutofit/>
          </a:bodyPr>
          <a:lstStyle/>
          <a:p>
            <a:r>
              <a:rPr lang="en-US" sz="4000" dirty="0"/>
              <a:t>The Attorney General’s Core Legal Findings</a:t>
            </a:r>
          </a:p>
        </p:txBody>
      </p:sp>
      <p:sp>
        <p:nvSpPr>
          <p:cNvPr id="3" name="Content Placeholder 2"/>
          <p:cNvSpPr>
            <a:spLocks noGrp="1"/>
          </p:cNvSpPr>
          <p:nvPr>
            <p:ph idx="1"/>
          </p:nvPr>
        </p:nvSpPr>
        <p:spPr>
          <a:xfrm>
            <a:off x="495300" y="1981200"/>
            <a:ext cx="8496300" cy="4495800"/>
          </a:xfrm>
        </p:spPr>
        <p:txBody>
          <a:bodyPr>
            <a:normAutofit fontScale="70000" lnSpcReduction="20000"/>
          </a:bodyPr>
          <a:lstStyle/>
          <a:p>
            <a:pPr lvl="1"/>
            <a:r>
              <a:rPr lang="en-US" sz="4600" dirty="0"/>
              <a:t>The clergy breached their fiduciary duties to the churches in violation of their statutory obligations.</a:t>
            </a:r>
          </a:p>
          <a:p>
            <a:pPr marL="393192" lvl="1" indent="0">
              <a:buNone/>
            </a:pPr>
            <a:endParaRPr lang="en-US" sz="4600" dirty="0"/>
          </a:p>
          <a:p>
            <a:pPr lvl="1"/>
            <a:r>
              <a:rPr lang="en-US" sz="4600" dirty="0"/>
              <a:t>Mr. Vahdat and clergy violated New York law by engaging in undisclosed, unapproved related-party transactions.</a:t>
            </a:r>
          </a:p>
          <a:p>
            <a:pPr lvl="1"/>
            <a:endParaRPr lang="en-US" sz="3200" dirty="0"/>
          </a:p>
          <a:p>
            <a:pPr marL="0" indent="0">
              <a:buNone/>
            </a:pPr>
            <a:endParaRPr lang="en-US" dirty="0"/>
          </a:p>
          <a:p>
            <a:pPr marL="0" indent="0">
              <a:buNone/>
            </a:pPr>
            <a:r>
              <a:rPr lang="en-US" dirty="0"/>
              <a:t/>
            </a:r>
            <a:br>
              <a:rPr lang="en-US" dirty="0"/>
            </a:b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557019B-75CC-4840-ABFE-577245FBC6CA}" type="slidenum">
              <a:rPr lang="en-US" smtClean="0"/>
              <a:t>12</a:t>
            </a:fld>
            <a:endParaRPr lang="en-US"/>
          </a:p>
        </p:txBody>
      </p:sp>
    </p:spTree>
    <p:extLst>
      <p:ext uri="{BB962C8B-B14F-4D97-AF65-F5344CB8AC3E}">
        <p14:creationId xmlns:p14="http://schemas.microsoft.com/office/powerpoint/2010/main" val="45688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06E5EDC-AF19-4D0A-968A-CAA8644E1D1A}"/>
              </a:ext>
            </a:extLst>
          </p:cNvPr>
          <p:cNvSpPr>
            <a:spLocks noGrp="1"/>
          </p:cNvSpPr>
          <p:nvPr>
            <p:ph idx="1"/>
          </p:nvPr>
        </p:nvSpPr>
        <p:spPr>
          <a:xfrm>
            <a:off x="457200" y="1447800"/>
            <a:ext cx="8229600" cy="4876800"/>
          </a:xfrm>
        </p:spPr>
        <p:txBody>
          <a:bodyPr>
            <a:normAutofit fontScale="92500" lnSpcReduction="10000"/>
          </a:bodyPr>
          <a:lstStyle/>
          <a:p>
            <a:r>
              <a:rPr lang="en-US" sz="3200" dirty="0"/>
              <a:t>The AG reached settlements with Bishop Gregory Ingram and Reverend Melvin Wilson requiring:</a:t>
            </a:r>
          </a:p>
          <a:p>
            <a:pPr lvl="1"/>
            <a:r>
              <a:rPr lang="en-US" sz="2600" dirty="0"/>
              <a:t>Financial restitution to their churches</a:t>
            </a:r>
          </a:p>
          <a:p>
            <a:pPr lvl="1"/>
            <a:r>
              <a:rPr lang="en-US" sz="2600" dirty="0"/>
              <a:t>Permanent bars on serving in a fiduciary role in any New York charity or not-for-profit, or from administering charitable assets in New York.  (This does not relate to positions that are purely spiritual or ministerial.)</a:t>
            </a:r>
          </a:p>
          <a:p>
            <a:r>
              <a:rPr lang="en-US" sz="3200" dirty="0"/>
              <a:t>The AG filed a civil enforcement action in NYS Supreme Court against Bishop Kevin Griffin, who is challenging the AG’s claims.</a:t>
            </a:r>
          </a:p>
          <a:p>
            <a:endParaRPr lang="en-US" sz="2400" dirty="0"/>
          </a:p>
          <a:p>
            <a:pPr marL="0" indent="0">
              <a:buNone/>
            </a:pPr>
            <a:endParaRPr lang="en-US" sz="2400" dirty="0"/>
          </a:p>
          <a:p>
            <a:pPr marL="0" indent="0">
              <a:buNone/>
            </a:pPr>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xmlns="" id="{3B881631-25FD-4829-8327-C17EAF20DDC3}"/>
              </a:ext>
            </a:extLst>
          </p:cNvPr>
          <p:cNvSpPr>
            <a:spLocks noGrp="1"/>
          </p:cNvSpPr>
          <p:nvPr>
            <p:ph type="sldNum" sz="quarter" idx="12"/>
          </p:nvPr>
        </p:nvSpPr>
        <p:spPr/>
        <p:txBody>
          <a:bodyPr/>
          <a:lstStyle/>
          <a:p>
            <a:fld id="{B557019B-75CC-4840-ABFE-577245FBC6CA}" type="slidenum">
              <a:rPr lang="en-US" smtClean="0"/>
              <a:t>13</a:t>
            </a:fld>
            <a:endParaRPr lang="en-US"/>
          </a:p>
        </p:txBody>
      </p:sp>
      <p:sp>
        <p:nvSpPr>
          <p:cNvPr id="6" name="Title 5">
            <a:extLst>
              <a:ext uri="{FF2B5EF4-FFF2-40B4-BE49-F238E27FC236}">
                <a16:creationId xmlns:a16="http://schemas.microsoft.com/office/drawing/2014/main" xmlns="" id="{39C19410-4914-420D-9E53-9DAF243AE956}"/>
              </a:ext>
            </a:extLst>
          </p:cNvPr>
          <p:cNvSpPr>
            <a:spLocks noGrp="1"/>
          </p:cNvSpPr>
          <p:nvPr>
            <p:ph type="title"/>
          </p:nvPr>
        </p:nvSpPr>
        <p:spPr>
          <a:xfrm>
            <a:off x="457200" y="533400"/>
            <a:ext cx="8229600" cy="838200"/>
          </a:xfrm>
        </p:spPr>
        <p:txBody>
          <a:bodyPr>
            <a:normAutofit fontScale="90000"/>
          </a:bodyPr>
          <a:lstStyle/>
          <a:p>
            <a:r>
              <a:rPr lang="en-US" dirty="0"/>
              <a:t>The Outcome of the Investigation</a:t>
            </a:r>
          </a:p>
        </p:txBody>
      </p:sp>
    </p:spTree>
    <p:extLst>
      <p:ext uri="{BB962C8B-B14F-4D97-AF65-F5344CB8AC3E}">
        <p14:creationId xmlns:p14="http://schemas.microsoft.com/office/powerpoint/2010/main" val="3417600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06E5EDC-AF19-4D0A-968A-CAA8644E1D1A}"/>
              </a:ext>
            </a:extLst>
          </p:cNvPr>
          <p:cNvSpPr>
            <a:spLocks noGrp="1"/>
          </p:cNvSpPr>
          <p:nvPr>
            <p:ph idx="1"/>
          </p:nvPr>
        </p:nvSpPr>
        <p:spPr>
          <a:xfrm>
            <a:off x="457200" y="1447800"/>
            <a:ext cx="8229600" cy="4876800"/>
          </a:xfrm>
        </p:spPr>
        <p:txBody>
          <a:bodyPr>
            <a:normAutofit/>
          </a:bodyPr>
          <a:lstStyle/>
          <a:p>
            <a:r>
              <a:rPr lang="en-US" sz="3200" dirty="0"/>
              <a:t>The AG reached a settlement with Mr. Vahdat and his related business entities requiring him to make restitution to the churches.  </a:t>
            </a:r>
            <a:endParaRPr lang="en-US" sz="2400" dirty="0"/>
          </a:p>
          <a:p>
            <a:pPr marL="0" indent="0">
              <a:buNone/>
            </a:pPr>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xmlns="" id="{3B881631-25FD-4829-8327-C17EAF20DDC3}"/>
              </a:ext>
            </a:extLst>
          </p:cNvPr>
          <p:cNvSpPr>
            <a:spLocks noGrp="1"/>
          </p:cNvSpPr>
          <p:nvPr>
            <p:ph type="sldNum" sz="quarter" idx="12"/>
          </p:nvPr>
        </p:nvSpPr>
        <p:spPr/>
        <p:txBody>
          <a:bodyPr/>
          <a:lstStyle/>
          <a:p>
            <a:fld id="{B557019B-75CC-4840-ABFE-577245FBC6CA}" type="slidenum">
              <a:rPr lang="en-US" smtClean="0"/>
              <a:t>14</a:t>
            </a:fld>
            <a:endParaRPr lang="en-US"/>
          </a:p>
        </p:txBody>
      </p:sp>
      <p:sp>
        <p:nvSpPr>
          <p:cNvPr id="6" name="Title 5">
            <a:extLst>
              <a:ext uri="{FF2B5EF4-FFF2-40B4-BE49-F238E27FC236}">
                <a16:creationId xmlns:a16="http://schemas.microsoft.com/office/drawing/2014/main" xmlns="" id="{39C19410-4914-420D-9E53-9DAF243AE956}"/>
              </a:ext>
            </a:extLst>
          </p:cNvPr>
          <p:cNvSpPr>
            <a:spLocks noGrp="1"/>
          </p:cNvSpPr>
          <p:nvPr>
            <p:ph type="title"/>
          </p:nvPr>
        </p:nvSpPr>
        <p:spPr>
          <a:xfrm>
            <a:off x="457200" y="533400"/>
            <a:ext cx="8229600" cy="838200"/>
          </a:xfrm>
        </p:spPr>
        <p:txBody>
          <a:bodyPr>
            <a:normAutofit fontScale="90000"/>
          </a:bodyPr>
          <a:lstStyle/>
          <a:p>
            <a:r>
              <a:rPr lang="en-US" dirty="0"/>
              <a:t>The Outcome of the Investigation</a:t>
            </a:r>
          </a:p>
        </p:txBody>
      </p:sp>
    </p:spTree>
    <p:extLst>
      <p:ext uri="{BB962C8B-B14F-4D97-AF65-F5344CB8AC3E}">
        <p14:creationId xmlns:p14="http://schemas.microsoft.com/office/powerpoint/2010/main" val="3245224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AC55BA-86C1-443C-A9B9-0D175E327BFE}"/>
              </a:ext>
            </a:extLst>
          </p:cNvPr>
          <p:cNvSpPr>
            <a:spLocks noGrp="1"/>
          </p:cNvSpPr>
          <p:nvPr>
            <p:ph type="title"/>
          </p:nvPr>
        </p:nvSpPr>
        <p:spPr>
          <a:xfrm>
            <a:off x="457200" y="609600"/>
            <a:ext cx="8229600" cy="1325880"/>
          </a:xfrm>
        </p:spPr>
        <p:txBody>
          <a:bodyPr>
            <a:normAutofit fontScale="90000"/>
          </a:bodyPr>
          <a:lstStyle/>
          <a:p>
            <a:r>
              <a:rPr lang="en-US" dirty="0"/>
              <a:t>Structure of the Transactions at Issue</a:t>
            </a:r>
          </a:p>
        </p:txBody>
      </p:sp>
      <p:sp>
        <p:nvSpPr>
          <p:cNvPr id="3" name="Content Placeholder 2">
            <a:extLst>
              <a:ext uri="{FF2B5EF4-FFF2-40B4-BE49-F238E27FC236}">
                <a16:creationId xmlns:a16="http://schemas.microsoft.com/office/drawing/2014/main" xmlns="" id="{A80BB09E-F1A1-40B9-8AB2-BC4B6555F439}"/>
              </a:ext>
            </a:extLst>
          </p:cNvPr>
          <p:cNvSpPr>
            <a:spLocks noGrp="1"/>
          </p:cNvSpPr>
          <p:nvPr>
            <p:ph idx="1"/>
          </p:nvPr>
        </p:nvSpPr>
        <p:spPr/>
        <p:txBody>
          <a:bodyPr/>
          <a:lstStyle/>
          <a:p>
            <a:r>
              <a:rPr lang="en-US" dirty="0"/>
              <a:t>The structures of the deals in the AG Investigation resulted in the developer holding title to the properties before he had to perform in full.</a:t>
            </a:r>
          </a:p>
          <a:p>
            <a:pPr lvl="1"/>
            <a:r>
              <a:rPr lang="en-US" dirty="0"/>
              <a:t>Development deals in which organization received small amount of $ at closing, promise of new church space (sanctuary, offices, classrooms, parsonage, etc.) and future cash flow.</a:t>
            </a:r>
          </a:p>
          <a:p>
            <a:pPr lvl="1"/>
            <a:r>
              <a:rPr lang="en-US" dirty="0"/>
              <a:t>Ground Lease</a:t>
            </a:r>
          </a:p>
          <a:p>
            <a:pPr lvl="1"/>
            <a:r>
              <a:rPr lang="en-US" dirty="0"/>
              <a:t>Sale and Leaseback w/promise of renovations</a:t>
            </a:r>
          </a:p>
        </p:txBody>
      </p:sp>
      <p:sp>
        <p:nvSpPr>
          <p:cNvPr id="4" name="Slide Number Placeholder 3">
            <a:extLst>
              <a:ext uri="{FF2B5EF4-FFF2-40B4-BE49-F238E27FC236}">
                <a16:creationId xmlns:a16="http://schemas.microsoft.com/office/drawing/2014/main" xmlns="" id="{AB704F10-2071-4921-A3CF-248D181A6DCC}"/>
              </a:ext>
            </a:extLst>
          </p:cNvPr>
          <p:cNvSpPr>
            <a:spLocks noGrp="1"/>
          </p:cNvSpPr>
          <p:nvPr>
            <p:ph type="sldNum" sz="quarter" idx="12"/>
          </p:nvPr>
        </p:nvSpPr>
        <p:spPr/>
        <p:txBody>
          <a:bodyPr/>
          <a:lstStyle/>
          <a:p>
            <a:fld id="{B557019B-75CC-4840-ABFE-577245FBC6CA}" type="slidenum">
              <a:rPr lang="en-US" smtClean="0"/>
              <a:t>15</a:t>
            </a:fld>
            <a:endParaRPr lang="en-US"/>
          </a:p>
        </p:txBody>
      </p:sp>
    </p:spTree>
    <p:extLst>
      <p:ext uri="{BB962C8B-B14F-4D97-AF65-F5344CB8AC3E}">
        <p14:creationId xmlns:p14="http://schemas.microsoft.com/office/powerpoint/2010/main" val="2286346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F1688A-07EA-4583-843E-E0FFB0150F38}"/>
              </a:ext>
            </a:extLst>
          </p:cNvPr>
          <p:cNvSpPr>
            <a:spLocks noGrp="1"/>
          </p:cNvSpPr>
          <p:nvPr>
            <p:ph type="title"/>
          </p:nvPr>
        </p:nvSpPr>
        <p:spPr>
          <a:xfrm>
            <a:off x="457200" y="704088"/>
            <a:ext cx="8229600" cy="972312"/>
          </a:xfrm>
        </p:spPr>
        <p:txBody>
          <a:bodyPr/>
          <a:lstStyle/>
          <a:p>
            <a:r>
              <a:rPr lang="en-US" dirty="0"/>
              <a:t>Remedial Options</a:t>
            </a:r>
          </a:p>
        </p:txBody>
      </p:sp>
      <p:sp>
        <p:nvSpPr>
          <p:cNvPr id="3" name="Content Placeholder 2">
            <a:extLst>
              <a:ext uri="{FF2B5EF4-FFF2-40B4-BE49-F238E27FC236}">
                <a16:creationId xmlns:a16="http://schemas.microsoft.com/office/drawing/2014/main" xmlns="" id="{1EFC768E-0BA5-4937-ADC5-665DE49266E5}"/>
              </a:ext>
            </a:extLst>
          </p:cNvPr>
          <p:cNvSpPr>
            <a:spLocks noGrp="1"/>
          </p:cNvSpPr>
          <p:nvPr>
            <p:ph idx="1"/>
          </p:nvPr>
        </p:nvSpPr>
        <p:spPr/>
        <p:txBody>
          <a:bodyPr>
            <a:normAutofit/>
          </a:bodyPr>
          <a:lstStyle/>
          <a:p>
            <a:r>
              <a:rPr lang="en-US" sz="2400" dirty="0"/>
              <a:t>The AG fashioned a choice of remedial options</a:t>
            </a:r>
          </a:p>
          <a:p>
            <a:pPr lvl="1"/>
            <a:r>
              <a:rPr lang="en-US" sz="2200" i="1" dirty="0"/>
              <a:t>Monitored Performance Option: </a:t>
            </a:r>
            <a:r>
              <a:rPr lang="en-US" sz="2200" dirty="0"/>
              <a:t>Developer to complete project as originally promised under supervision of a Third-Party Project Monitor and the AG’s office.</a:t>
            </a:r>
          </a:p>
          <a:p>
            <a:pPr lvl="1"/>
            <a:r>
              <a:rPr lang="en-US" sz="2200" i="1" dirty="0"/>
              <a:t>Cash-Out Option: </a:t>
            </a:r>
            <a:r>
              <a:rPr lang="en-US" sz="2200" dirty="0"/>
              <a:t>Developer paid the church cash based on original value of property; developer keeps title to the property. Ground lease: lease could be canceled, and the property conveyed to the developer in exchange for the cash.</a:t>
            </a:r>
          </a:p>
          <a:p>
            <a:pPr lvl="1"/>
            <a:r>
              <a:rPr lang="en-US" i="1" dirty="0"/>
              <a:t>Rescission Option: </a:t>
            </a:r>
            <a:r>
              <a:rPr lang="en-US" sz="2200" dirty="0"/>
              <a:t>Property could be deeded back to the church free and clear of liens; church then free to sell, build, lease or mortgage it.</a:t>
            </a:r>
          </a:p>
          <a:p>
            <a:pPr marL="978408" lvl="3" indent="0">
              <a:buNone/>
            </a:pPr>
            <a:endParaRPr lang="en-US" sz="2400" dirty="0"/>
          </a:p>
          <a:p>
            <a:endParaRPr lang="en-US" i="1" dirty="0"/>
          </a:p>
        </p:txBody>
      </p:sp>
      <p:sp>
        <p:nvSpPr>
          <p:cNvPr id="4" name="Slide Number Placeholder 3">
            <a:extLst>
              <a:ext uri="{FF2B5EF4-FFF2-40B4-BE49-F238E27FC236}">
                <a16:creationId xmlns:a16="http://schemas.microsoft.com/office/drawing/2014/main" xmlns="" id="{922FF645-B55A-4B10-968D-971574D450ED}"/>
              </a:ext>
            </a:extLst>
          </p:cNvPr>
          <p:cNvSpPr>
            <a:spLocks noGrp="1"/>
          </p:cNvSpPr>
          <p:nvPr>
            <p:ph type="sldNum" sz="quarter" idx="12"/>
          </p:nvPr>
        </p:nvSpPr>
        <p:spPr/>
        <p:txBody>
          <a:bodyPr/>
          <a:lstStyle/>
          <a:p>
            <a:fld id="{B557019B-75CC-4840-ABFE-577245FBC6CA}" type="slidenum">
              <a:rPr lang="en-US" smtClean="0"/>
              <a:t>16</a:t>
            </a:fld>
            <a:endParaRPr lang="en-US"/>
          </a:p>
        </p:txBody>
      </p:sp>
    </p:spTree>
    <p:extLst>
      <p:ext uri="{BB962C8B-B14F-4D97-AF65-F5344CB8AC3E}">
        <p14:creationId xmlns:p14="http://schemas.microsoft.com/office/powerpoint/2010/main" val="1911705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025" y="892175"/>
            <a:ext cx="8060775" cy="1012825"/>
          </a:xfrm>
        </p:spPr>
        <p:txBody>
          <a:bodyPr>
            <a:normAutofit fontScale="90000"/>
          </a:bodyPr>
          <a:lstStyle/>
          <a:p>
            <a:r>
              <a:rPr lang="en-US" dirty="0">
                <a:solidFill>
                  <a:schemeClr val="tx1"/>
                </a:solidFill>
              </a:rPr>
              <a:t>Monitored Performance Option</a:t>
            </a:r>
          </a:p>
        </p:txBody>
      </p:sp>
      <p:sp>
        <p:nvSpPr>
          <p:cNvPr id="3" name="Content Placeholder 2"/>
          <p:cNvSpPr>
            <a:spLocks noGrp="1"/>
          </p:cNvSpPr>
          <p:nvPr>
            <p:ph idx="1"/>
          </p:nvPr>
        </p:nvSpPr>
        <p:spPr>
          <a:xfrm>
            <a:off x="304800" y="1905000"/>
            <a:ext cx="8458201" cy="4451350"/>
          </a:xfrm>
        </p:spPr>
        <p:txBody>
          <a:bodyPr>
            <a:normAutofit fontScale="25000" lnSpcReduction="20000"/>
          </a:bodyPr>
          <a:lstStyle/>
          <a:p>
            <a:pPr marL="667512" lvl="2" indent="0">
              <a:buNone/>
            </a:pPr>
            <a:endParaRPr lang="en-US" sz="7200" dirty="0"/>
          </a:p>
          <a:p>
            <a:pPr lvl="2"/>
            <a:r>
              <a:rPr lang="en-US" sz="8000" dirty="0"/>
              <a:t>Considerations:</a:t>
            </a:r>
          </a:p>
          <a:p>
            <a:pPr lvl="3"/>
            <a:r>
              <a:rPr lang="en-US" sz="8000" dirty="0"/>
              <a:t>Size and type of facility contracted for; will it work today and future? Agreement reached on specifications?</a:t>
            </a:r>
          </a:p>
          <a:p>
            <a:pPr lvl="3"/>
            <a:r>
              <a:rPr lang="en-US" sz="8000" dirty="0"/>
              <a:t>Costs associated w/maintaining the facility: heating, cooling, electricity, sewer and water charges and condo fees.</a:t>
            </a:r>
          </a:p>
          <a:p>
            <a:pPr lvl="3"/>
            <a:r>
              <a:rPr lang="en-US" sz="8000" dirty="0"/>
              <a:t>White box or finished? Budgets/funds for furniture, fixtures and equipment; sound system, pews etc.?</a:t>
            </a:r>
          </a:p>
          <a:p>
            <a:pPr lvl="3"/>
            <a:r>
              <a:rPr lang="en-US" sz="8000" dirty="0"/>
              <a:t>Value: how many sq ft promised and how much will developer spend? In other words, how much is it worth?</a:t>
            </a:r>
          </a:p>
          <a:p>
            <a:pPr lvl="3"/>
            <a:r>
              <a:rPr lang="en-US" sz="8000" dirty="0"/>
              <a:t>Timing: multiple year projects.</a:t>
            </a:r>
          </a:p>
          <a:p>
            <a:pPr lvl="3"/>
            <a:r>
              <a:rPr lang="en-US" sz="8000" dirty="0"/>
              <a:t>What will be built upstairs, will it provide the residual income  contracted for? (zoning).</a:t>
            </a:r>
          </a:p>
          <a:p>
            <a:pPr lvl="2"/>
            <a:endParaRPr lang="en-US" sz="6400" dirty="0"/>
          </a:p>
          <a:p>
            <a:pPr marL="667512" lvl="2" indent="0">
              <a:buNone/>
            </a:pPr>
            <a:endParaRPr lang="en-US" sz="6400" dirty="0"/>
          </a:p>
          <a:p>
            <a:pPr lvl="2"/>
            <a:endParaRPr lang="en-US" sz="6400" dirty="0"/>
          </a:p>
          <a:p>
            <a:pPr lvl="2"/>
            <a:endParaRPr lang="en-US" sz="6400" dirty="0"/>
          </a:p>
          <a:p>
            <a:pPr marL="667512" lvl="2" indent="0">
              <a:buNone/>
            </a:pPr>
            <a:endParaRPr lang="en-US" sz="6400" dirty="0"/>
          </a:p>
          <a:p>
            <a:pPr lvl="3"/>
            <a:endParaRPr lang="en-US" sz="6400" dirty="0"/>
          </a:p>
          <a:p>
            <a:pPr marL="667512" lvl="2" indent="0">
              <a:buNone/>
            </a:pPr>
            <a:endParaRPr lang="en-US" sz="6400" dirty="0"/>
          </a:p>
          <a:p>
            <a:pPr lvl="1"/>
            <a:endParaRPr lang="en-US" dirty="0"/>
          </a:p>
          <a:p>
            <a:pPr lvl="3"/>
            <a:endParaRPr lang="en-US" dirty="0"/>
          </a:p>
          <a:p>
            <a:pPr marL="978408" lvl="3" indent="0">
              <a:buNone/>
            </a:pPr>
            <a:endParaRPr lang="en-US" dirty="0"/>
          </a:p>
          <a:p>
            <a:pPr lvl="3"/>
            <a:endParaRPr lang="en-US" dirty="0"/>
          </a:p>
        </p:txBody>
      </p:sp>
      <p:sp>
        <p:nvSpPr>
          <p:cNvPr id="4" name="Slide Number Placeholder 3"/>
          <p:cNvSpPr>
            <a:spLocks noGrp="1"/>
          </p:cNvSpPr>
          <p:nvPr>
            <p:ph type="sldNum" sz="quarter" idx="12"/>
          </p:nvPr>
        </p:nvSpPr>
        <p:spPr/>
        <p:txBody>
          <a:bodyPr/>
          <a:lstStyle/>
          <a:p>
            <a:fld id="{B557019B-75CC-4840-ABFE-577245FBC6CA}" type="slidenum">
              <a:rPr lang="en-US" smtClean="0"/>
              <a:t>17</a:t>
            </a:fld>
            <a:endParaRPr lang="en-US"/>
          </a:p>
        </p:txBody>
      </p:sp>
    </p:spTree>
    <p:extLst>
      <p:ext uri="{BB962C8B-B14F-4D97-AF65-F5344CB8AC3E}">
        <p14:creationId xmlns:p14="http://schemas.microsoft.com/office/powerpoint/2010/main" val="3023650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077200" cy="960755"/>
          </a:xfrm>
        </p:spPr>
        <p:txBody>
          <a:bodyPr>
            <a:normAutofit/>
          </a:bodyPr>
          <a:lstStyle/>
          <a:p>
            <a:r>
              <a:rPr lang="en-US" dirty="0">
                <a:solidFill>
                  <a:schemeClr val="tx1"/>
                </a:solidFill>
              </a:rPr>
              <a:t>Cash Out Option</a:t>
            </a:r>
          </a:p>
        </p:txBody>
      </p:sp>
      <p:sp>
        <p:nvSpPr>
          <p:cNvPr id="3" name="Content Placeholder 2"/>
          <p:cNvSpPr>
            <a:spLocks noGrp="1"/>
          </p:cNvSpPr>
          <p:nvPr>
            <p:ph idx="1"/>
          </p:nvPr>
        </p:nvSpPr>
        <p:spPr>
          <a:xfrm>
            <a:off x="381000" y="1676401"/>
            <a:ext cx="8305800" cy="4952999"/>
          </a:xfrm>
        </p:spPr>
        <p:txBody>
          <a:bodyPr>
            <a:normAutofit/>
          </a:bodyPr>
          <a:lstStyle/>
          <a:p>
            <a:pPr lvl="1"/>
            <a:endParaRPr lang="en-US" dirty="0"/>
          </a:p>
          <a:p>
            <a:pPr lvl="1"/>
            <a:r>
              <a:rPr lang="en-US" sz="2800" dirty="0"/>
              <a:t>Considerations:</a:t>
            </a:r>
          </a:p>
          <a:p>
            <a:pPr lvl="2"/>
            <a:r>
              <a:rPr lang="en-US" sz="2500" dirty="0"/>
              <a:t>What to do w/the $? Where will you worship? Buy, lease, virtual services? Is it enough $?</a:t>
            </a:r>
          </a:p>
          <a:p>
            <a:pPr lvl="2"/>
            <a:r>
              <a:rPr lang="en-US" sz="2500" dirty="0"/>
              <a:t>Evaluate value: how does the combination of what was received at closing and the offered cash out amount compare to the current property value?</a:t>
            </a:r>
            <a:endParaRPr lang="en-US" dirty="0"/>
          </a:p>
          <a:p>
            <a:pPr lvl="1"/>
            <a:endParaRPr lang="en-US" sz="2800" dirty="0"/>
          </a:p>
          <a:p>
            <a:pPr marL="393192" lvl="1" indent="0">
              <a:buNone/>
            </a:pPr>
            <a:endParaRPr lang="en-US" sz="2800" dirty="0"/>
          </a:p>
          <a:p>
            <a:pPr lvl="1"/>
            <a:endParaRPr lang="en-US" sz="2800" dirty="0"/>
          </a:p>
          <a:p>
            <a:pPr marL="393192" lvl="1" indent="0">
              <a:buNone/>
            </a:pPr>
            <a:endParaRPr lang="en-US" dirty="0"/>
          </a:p>
          <a:p>
            <a:pPr lvl="3"/>
            <a:endParaRPr lang="en-US" dirty="0"/>
          </a:p>
          <a:p>
            <a:pPr marL="978408" lvl="3" indent="0">
              <a:buNone/>
            </a:pPr>
            <a:endParaRPr lang="en-US" dirty="0"/>
          </a:p>
          <a:p>
            <a:pPr lvl="3"/>
            <a:endParaRPr lang="en-US" dirty="0"/>
          </a:p>
        </p:txBody>
      </p:sp>
      <p:sp>
        <p:nvSpPr>
          <p:cNvPr id="4" name="Slide Number Placeholder 3"/>
          <p:cNvSpPr>
            <a:spLocks noGrp="1"/>
          </p:cNvSpPr>
          <p:nvPr>
            <p:ph type="sldNum" sz="quarter" idx="12"/>
          </p:nvPr>
        </p:nvSpPr>
        <p:spPr/>
        <p:txBody>
          <a:bodyPr/>
          <a:lstStyle/>
          <a:p>
            <a:fld id="{B557019B-75CC-4840-ABFE-577245FBC6CA}" type="slidenum">
              <a:rPr lang="en-US" smtClean="0"/>
              <a:t>18</a:t>
            </a:fld>
            <a:endParaRPr lang="en-US"/>
          </a:p>
        </p:txBody>
      </p:sp>
    </p:spTree>
    <p:extLst>
      <p:ext uri="{BB962C8B-B14F-4D97-AF65-F5344CB8AC3E}">
        <p14:creationId xmlns:p14="http://schemas.microsoft.com/office/powerpoint/2010/main" val="3265957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53400" cy="838200"/>
          </a:xfrm>
        </p:spPr>
        <p:txBody>
          <a:bodyPr>
            <a:normAutofit/>
          </a:bodyPr>
          <a:lstStyle/>
          <a:p>
            <a:r>
              <a:rPr lang="en-US" dirty="0">
                <a:solidFill>
                  <a:schemeClr val="tx1"/>
                </a:solidFill>
              </a:rPr>
              <a:t>Rescission Option</a:t>
            </a:r>
          </a:p>
        </p:txBody>
      </p:sp>
      <p:sp>
        <p:nvSpPr>
          <p:cNvPr id="3" name="Content Placeholder 2"/>
          <p:cNvSpPr>
            <a:spLocks noGrp="1"/>
          </p:cNvSpPr>
          <p:nvPr>
            <p:ph idx="1"/>
          </p:nvPr>
        </p:nvSpPr>
        <p:spPr>
          <a:xfrm>
            <a:off x="197141" y="1646902"/>
            <a:ext cx="8153400" cy="4891347"/>
          </a:xfrm>
        </p:spPr>
        <p:txBody>
          <a:bodyPr>
            <a:normAutofit/>
          </a:bodyPr>
          <a:lstStyle/>
          <a:p>
            <a:pPr marL="978408" lvl="3" indent="0">
              <a:buNone/>
            </a:pPr>
            <a:endParaRPr lang="en-US" sz="2800" dirty="0"/>
          </a:p>
          <a:p>
            <a:pPr lvl="3"/>
            <a:r>
              <a:rPr lang="en-US" sz="2800" dirty="0"/>
              <a:t>Considerations:</a:t>
            </a:r>
          </a:p>
          <a:p>
            <a:pPr lvl="4"/>
            <a:r>
              <a:rPr lang="en-US" sz="2800" dirty="0"/>
              <a:t>“cash or cash equivalents” means cash and payment of debts; does the church have cash on hand for the payback?</a:t>
            </a:r>
          </a:p>
          <a:p>
            <a:pPr lvl="4"/>
            <a:r>
              <a:rPr lang="en-US" sz="2800" dirty="0"/>
              <a:t>What to do w/the property if returned; risk/time associated w/building or selling.</a:t>
            </a:r>
          </a:p>
          <a:p>
            <a:pPr lvl="4"/>
            <a:r>
              <a:rPr lang="en-US" sz="2800" dirty="0"/>
              <a:t>Evaluate value: compare current property value.</a:t>
            </a:r>
            <a:endParaRPr lang="en-US" dirty="0"/>
          </a:p>
          <a:p>
            <a:pPr lvl="3"/>
            <a:endParaRPr lang="en-US" sz="2800" dirty="0"/>
          </a:p>
          <a:p>
            <a:pPr marL="1252728" lvl="4" indent="0">
              <a:buNone/>
            </a:pPr>
            <a:endParaRPr lang="en-US" sz="2800" dirty="0"/>
          </a:p>
          <a:p>
            <a:pPr lvl="4"/>
            <a:endParaRPr lang="en-US" sz="2800" dirty="0"/>
          </a:p>
          <a:p>
            <a:pPr lvl="4"/>
            <a:endParaRPr lang="en-US" sz="2800" dirty="0"/>
          </a:p>
          <a:p>
            <a:pPr marL="978408" lvl="3" indent="0">
              <a:buNone/>
            </a:pPr>
            <a:endParaRPr lang="en-US" dirty="0"/>
          </a:p>
          <a:p>
            <a:pPr marL="978408" lvl="3" indent="0">
              <a:buNone/>
            </a:pPr>
            <a:endParaRPr lang="en-US" dirty="0"/>
          </a:p>
          <a:p>
            <a:pPr lvl="3"/>
            <a:endParaRPr lang="en-US" dirty="0"/>
          </a:p>
        </p:txBody>
      </p:sp>
      <p:sp>
        <p:nvSpPr>
          <p:cNvPr id="4" name="Slide Number Placeholder 3"/>
          <p:cNvSpPr>
            <a:spLocks noGrp="1"/>
          </p:cNvSpPr>
          <p:nvPr>
            <p:ph type="sldNum" sz="quarter" idx="12"/>
          </p:nvPr>
        </p:nvSpPr>
        <p:spPr/>
        <p:txBody>
          <a:bodyPr/>
          <a:lstStyle/>
          <a:p>
            <a:fld id="{B557019B-75CC-4840-ABFE-577245FBC6CA}" type="slidenum">
              <a:rPr lang="en-US" smtClean="0"/>
              <a:t>19</a:t>
            </a:fld>
            <a:endParaRPr lang="en-US"/>
          </a:p>
        </p:txBody>
      </p:sp>
    </p:spTree>
    <p:extLst>
      <p:ext uri="{BB962C8B-B14F-4D97-AF65-F5344CB8AC3E}">
        <p14:creationId xmlns:p14="http://schemas.microsoft.com/office/powerpoint/2010/main" val="3679858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752600"/>
          </a:xfrm>
        </p:spPr>
        <p:txBody>
          <a:bodyPr>
            <a:normAutofit/>
          </a:bodyPr>
          <a:lstStyle/>
          <a:p>
            <a:pPr algn="ctr"/>
            <a:r>
              <a:rPr lang="en-US" dirty="0">
                <a:solidFill>
                  <a:schemeClr val="tx1"/>
                </a:solidFill>
              </a:rPr>
              <a:t>NEW YORK ATTORNEY GENERAL </a:t>
            </a:r>
            <a:br>
              <a:rPr lang="en-US" dirty="0">
                <a:solidFill>
                  <a:schemeClr val="tx1"/>
                </a:solidFill>
              </a:rPr>
            </a:br>
            <a:r>
              <a:rPr lang="en-US" dirty="0">
                <a:solidFill>
                  <a:schemeClr val="tx1"/>
                </a:solidFill>
              </a:rPr>
              <a:t>TISH JAMES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86210" y="2971800"/>
            <a:ext cx="2171579" cy="3263504"/>
          </a:xfrm>
        </p:spPr>
      </p:pic>
    </p:spTree>
    <p:extLst>
      <p:ext uri="{BB962C8B-B14F-4D97-AF65-F5344CB8AC3E}">
        <p14:creationId xmlns:p14="http://schemas.microsoft.com/office/powerpoint/2010/main" val="1441237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1882C1-7CE7-4E4B-8F71-A73EB3B8756A}"/>
              </a:ext>
            </a:extLst>
          </p:cNvPr>
          <p:cNvSpPr>
            <a:spLocks noGrp="1"/>
          </p:cNvSpPr>
          <p:nvPr>
            <p:ph type="title"/>
          </p:nvPr>
        </p:nvSpPr>
        <p:spPr/>
        <p:txBody>
          <a:bodyPr/>
          <a:lstStyle/>
          <a:p>
            <a:r>
              <a:rPr lang="en-US" dirty="0"/>
              <a:t>Doing it Well</a:t>
            </a:r>
          </a:p>
        </p:txBody>
      </p:sp>
      <p:sp>
        <p:nvSpPr>
          <p:cNvPr id="3" name="Content Placeholder 2">
            <a:extLst>
              <a:ext uri="{FF2B5EF4-FFF2-40B4-BE49-F238E27FC236}">
                <a16:creationId xmlns:a16="http://schemas.microsoft.com/office/drawing/2014/main" xmlns="" id="{BF9E7CC3-18F0-4903-A1C1-9511AF31F6DB}"/>
              </a:ext>
            </a:extLst>
          </p:cNvPr>
          <p:cNvSpPr>
            <a:spLocks noGrp="1"/>
          </p:cNvSpPr>
          <p:nvPr>
            <p:ph idx="1"/>
          </p:nvPr>
        </p:nvSpPr>
        <p:spPr/>
        <p:txBody>
          <a:bodyPr/>
          <a:lstStyle/>
          <a:p>
            <a:r>
              <a:rPr lang="en-US" dirty="0"/>
              <a:t>Title transfer simultaneous w/closing of developer financing for entire development.</a:t>
            </a:r>
          </a:p>
          <a:p>
            <a:r>
              <a:rPr lang="en-US" dirty="0"/>
              <a:t>Safeguards for nonperformance: letters of credit, payment and performance bonds before demolition, deed covenants/reversions, late fees must turn into defaults; default upon bankruptcy.</a:t>
            </a:r>
          </a:p>
          <a:p>
            <a:r>
              <a:rPr lang="en-US" dirty="0"/>
              <a:t>Arm’s length relationships among developer, clergy, Trustees, congregants and advisors such as brokers and appraisers.</a:t>
            </a:r>
          </a:p>
          <a:p>
            <a:endParaRPr lang="en-US" dirty="0"/>
          </a:p>
        </p:txBody>
      </p:sp>
      <p:sp>
        <p:nvSpPr>
          <p:cNvPr id="4" name="Slide Number Placeholder 3">
            <a:extLst>
              <a:ext uri="{FF2B5EF4-FFF2-40B4-BE49-F238E27FC236}">
                <a16:creationId xmlns:a16="http://schemas.microsoft.com/office/drawing/2014/main" xmlns="" id="{74861F63-02BF-4E32-BBC2-3C3891AD62CE}"/>
              </a:ext>
            </a:extLst>
          </p:cNvPr>
          <p:cNvSpPr>
            <a:spLocks noGrp="1"/>
          </p:cNvSpPr>
          <p:nvPr>
            <p:ph type="sldNum" sz="quarter" idx="12"/>
          </p:nvPr>
        </p:nvSpPr>
        <p:spPr/>
        <p:txBody>
          <a:bodyPr/>
          <a:lstStyle/>
          <a:p>
            <a:fld id="{B557019B-75CC-4840-ABFE-577245FBC6CA}" type="slidenum">
              <a:rPr lang="en-US" smtClean="0"/>
              <a:t>20</a:t>
            </a:fld>
            <a:endParaRPr lang="en-US"/>
          </a:p>
        </p:txBody>
      </p:sp>
    </p:spTree>
    <p:extLst>
      <p:ext uri="{BB962C8B-B14F-4D97-AF65-F5344CB8AC3E}">
        <p14:creationId xmlns:p14="http://schemas.microsoft.com/office/powerpoint/2010/main" val="3883388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30E9EF-FF4C-4C2A-B243-866447839DBC}"/>
              </a:ext>
            </a:extLst>
          </p:cNvPr>
          <p:cNvSpPr>
            <a:spLocks noGrp="1"/>
          </p:cNvSpPr>
          <p:nvPr>
            <p:ph type="title"/>
          </p:nvPr>
        </p:nvSpPr>
        <p:spPr>
          <a:xfrm>
            <a:off x="381000" y="914400"/>
            <a:ext cx="8305800" cy="914400"/>
          </a:xfrm>
        </p:spPr>
        <p:txBody>
          <a:bodyPr>
            <a:normAutofit/>
          </a:bodyPr>
          <a:lstStyle/>
          <a:p>
            <a:r>
              <a:rPr lang="en-US" dirty="0"/>
              <a:t>Doing it Well</a:t>
            </a:r>
          </a:p>
        </p:txBody>
      </p:sp>
      <p:sp>
        <p:nvSpPr>
          <p:cNvPr id="3" name="Content Placeholder 2">
            <a:extLst>
              <a:ext uri="{FF2B5EF4-FFF2-40B4-BE49-F238E27FC236}">
                <a16:creationId xmlns:a16="http://schemas.microsoft.com/office/drawing/2014/main" xmlns="" id="{EE14AF42-0C99-4057-8253-433ECEDB7A7F}"/>
              </a:ext>
            </a:extLst>
          </p:cNvPr>
          <p:cNvSpPr>
            <a:spLocks noGrp="1"/>
          </p:cNvSpPr>
          <p:nvPr>
            <p:ph idx="1"/>
          </p:nvPr>
        </p:nvSpPr>
        <p:spPr>
          <a:xfrm>
            <a:off x="457200" y="1981200"/>
            <a:ext cx="8229600" cy="4343400"/>
          </a:xfrm>
        </p:spPr>
        <p:txBody>
          <a:bodyPr>
            <a:normAutofit fontScale="32500" lnSpcReduction="20000"/>
          </a:bodyPr>
          <a:lstStyle/>
          <a:p>
            <a:r>
              <a:rPr lang="en-US" sz="9600" dirty="0"/>
              <a:t>Bring full Board and congregation into the conversations (transparency).</a:t>
            </a:r>
          </a:p>
          <a:p>
            <a:r>
              <a:rPr lang="en-US" sz="9600" dirty="0"/>
              <a:t>Retain qualified professional advisors; reasonable fees.</a:t>
            </a:r>
          </a:p>
          <a:p>
            <a:r>
              <a:rPr lang="en-US" sz="9600" dirty="0"/>
              <a:t>Discuss, determine and document goals and objectives.</a:t>
            </a:r>
          </a:p>
          <a:p>
            <a:r>
              <a:rPr lang="en-US" sz="9600" dirty="0"/>
              <a:t>Identify and document issues and potential roadblocks.</a:t>
            </a:r>
            <a:endParaRPr lang="en-US" sz="2000" dirty="0"/>
          </a:p>
          <a:p>
            <a:endParaRPr lang="en-US" dirty="0"/>
          </a:p>
        </p:txBody>
      </p:sp>
      <p:sp>
        <p:nvSpPr>
          <p:cNvPr id="4" name="Slide Number Placeholder 3">
            <a:extLst>
              <a:ext uri="{FF2B5EF4-FFF2-40B4-BE49-F238E27FC236}">
                <a16:creationId xmlns:a16="http://schemas.microsoft.com/office/drawing/2014/main" xmlns="" id="{0D57AF1F-C5CF-4148-A6FF-482877D22CF0}"/>
              </a:ext>
            </a:extLst>
          </p:cNvPr>
          <p:cNvSpPr>
            <a:spLocks noGrp="1"/>
          </p:cNvSpPr>
          <p:nvPr>
            <p:ph type="sldNum" sz="quarter" idx="12"/>
          </p:nvPr>
        </p:nvSpPr>
        <p:spPr/>
        <p:txBody>
          <a:bodyPr/>
          <a:lstStyle/>
          <a:p>
            <a:fld id="{B557019B-75CC-4840-ABFE-577245FBC6CA}" type="slidenum">
              <a:rPr lang="en-US" smtClean="0"/>
              <a:t>21</a:t>
            </a:fld>
            <a:endParaRPr lang="en-US"/>
          </a:p>
        </p:txBody>
      </p:sp>
    </p:spTree>
    <p:extLst>
      <p:ext uri="{BB962C8B-B14F-4D97-AF65-F5344CB8AC3E}">
        <p14:creationId xmlns:p14="http://schemas.microsoft.com/office/powerpoint/2010/main" val="3293402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12D8DD-DBC9-42E8-86BD-B46E1E6CC201}"/>
              </a:ext>
            </a:extLst>
          </p:cNvPr>
          <p:cNvSpPr>
            <a:spLocks noGrp="1"/>
          </p:cNvSpPr>
          <p:nvPr>
            <p:ph type="title"/>
          </p:nvPr>
        </p:nvSpPr>
        <p:spPr>
          <a:xfrm>
            <a:off x="533400" y="838200"/>
            <a:ext cx="8153400" cy="990600"/>
          </a:xfrm>
        </p:spPr>
        <p:txBody>
          <a:bodyPr>
            <a:normAutofit/>
          </a:bodyPr>
          <a:lstStyle/>
          <a:p>
            <a:r>
              <a:rPr lang="en-US" dirty="0"/>
              <a:t>Doing it Well</a:t>
            </a:r>
          </a:p>
        </p:txBody>
      </p:sp>
      <p:sp>
        <p:nvSpPr>
          <p:cNvPr id="3" name="Content Placeholder 2">
            <a:extLst>
              <a:ext uri="{FF2B5EF4-FFF2-40B4-BE49-F238E27FC236}">
                <a16:creationId xmlns:a16="http://schemas.microsoft.com/office/drawing/2014/main" xmlns="" id="{11F884A2-F5EE-45D8-A770-116874D4CA8D}"/>
              </a:ext>
            </a:extLst>
          </p:cNvPr>
          <p:cNvSpPr>
            <a:spLocks noGrp="1"/>
          </p:cNvSpPr>
          <p:nvPr>
            <p:ph idx="1"/>
          </p:nvPr>
        </p:nvSpPr>
        <p:spPr>
          <a:xfrm>
            <a:off x="533400" y="2209800"/>
            <a:ext cx="8153400" cy="4114800"/>
          </a:xfrm>
        </p:spPr>
        <p:txBody>
          <a:bodyPr>
            <a:normAutofit fontScale="32500" lnSpcReduction="20000"/>
          </a:bodyPr>
          <a:lstStyle/>
          <a:p>
            <a:r>
              <a:rPr lang="en-US" sz="9600" dirty="0"/>
              <a:t>Obtain an independent appraisal.</a:t>
            </a:r>
          </a:p>
          <a:p>
            <a:r>
              <a:rPr lang="en-US" sz="9600" dirty="0"/>
              <a:t>Maintain up to date financial statements</a:t>
            </a:r>
          </a:p>
          <a:p>
            <a:r>
              <a:rPr lang="en-US" sz="9600" dirty="0"/>
              <a:t>Conduct due diligence on counterparties.</a:t>
            </a:r>
          </a:p>
          <a:p>
            <a:r>
              <a:rPr lang="en-US" sz="9600" dirty="0"/>
              <a:t>Confirm that relationships with counterparties are arms-length</a:t>
            </a:r>
          </a:p>
          <a:p>
            <a:r>
              <a:rPr lang="en-US" sz="9600" dirty="0"/>
              <a:t>Plan for the use of the proceeds of the transaction and accurately explain in petition</a:t>
            </a:r>
          </a:p>
          <a:p>
            <a:endParaRPr lang="en-US" dirty="0"/>
          </a:p>
        </p:txBody>
      </p:sp>
      <p:sp>
        <p:nvSpPr>
          <p:cNvPr id="4" name="Slide Number Placeholder 3">
            <a:extLst>
              <a:ext uri="{FF2B5EF4-FFF2-40B4-BE49-F238E27FC236}">
                <a16:creationId xmlns:a16="http://schemas.microsoft.com/office/drawing/2014/main" xmlns="" id="{BBCE0555-F75A-4E6F-AB73-9F84D1E75A4E}"/>
              </a:ext>
            </a:extLst>
          </p:cNvPr>
          <p:cNvSpPr>
            <a:spLocks noGrp="1"/>
          </p:cNvSpPr>
          <p:nvPr>
            <p:ph type="sldNum" sz="quarter" idx="12"/>
          </p:nvPr>
        </p:nvSpPr>
        <p:spPr/>
        <p:txBody>
          <a:bodyPr/>
          <a:lstStyle/>
          <a:p>
            <a:fld id="{B557019B-75CC-4840-ABFE-577245FBC6CA}" type="slidenum">
              <a:rPr lang="en-US" smtClean="0"/>
              <a:t>22</a:t>
            </a:fld>
            <a:endParaRPr lang="en-US"/>
          </a:p>
        </p:txBody>
      </p:sp>
    </p:spTree>
    <p:extLst>
      <p:ext uri="{BB962C8B-B14F-4D97-AF65-F5344CB8AC3E}">
        <p14:creationId xmlns:p14="http://schemas.microsoft.com/office/powerpoint/2010/main" val="1320441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52C12E-75EB-4253-855C-D455FF68D72E}"/>
              </a:ext>
            </a:extLst>
          </p:cNvPr>
          <p:cNvSpPr>
            <a:spLocks noGrp="1"/>
          </p:cNvSpPr>
          <p:nvPr>
            <p:ph type="title"/>
          </p:nvPr>
        </p:nvSpPr>
        <p:spPr/>
        <p:txBody>
          <a:bodyPr/>
          <a:lstStyle/>
          <a:p>
            <a:r>
              <a:rPr lang="en-US" dirty="0"/>
              <a:t>Our detailed transaction guides</a:t>
            </a:r>
          </a:p>
        </p:txBody>
      </p:sp>
      <p:sp>
        <p:nvSpPr>
          <p:cNvPr id="3" name="Content Placeholder 2">
            <a:extLst>
              <a:ext uri="{FF2B5EF4-FFF2-40B4-BE49-F238E27FC236}">
                <a16:creationId xmlns:a16="http://schemas.microsoft.com/office/drawing/2014/main" xmlns="" id="{D31026A8-5C29-4EC2-A9CA-76B5663D86B5}"/>
              </a:ext>
            </a:extLst>
          </p:cNvPr>
          <p:cNvSpPr>
            <a:spLocks noGrp="1"/>
          </p:cNvSpPr>
          <p:nvPr>
            <p:ph idx="1"/>
          </p:nvPr>
        </p:nvSpPr>
        <p:spPr/>
        <p:txBody>
          <a:bodyPr/>
          <a:lstStyle/>
          <a:p>
            <a:pPr lvl="1"/>
            <a:r>
              <a:rPr lang="en-US" sz="2800" dirty="0"/>
              <a:t>Asset Sales</a:t>
            </a:r>
          </a:p>
          <a:p>
            <a:pPr lvl="2"/>
            <a:r>
              <a:rPr lang="en-US" sz="2400" dirty="0">
                <a:solidFill>
                  <a:srgbClr val="002060"/>
                </a:solidFill>
                <a:hlinkClick r:id="rId2"/>
              </a:rPr>
              <a:t>https://www.charitiesnys.com/pdfs/sales_and_other_dispositions_of_assets.pdf</a:t>
            </a:r>
            <a:endParaRPr lang="en-US" sz="2400" dirty="0">
              <a:solidFill>
                <a:srgbClr val="002060"/>
              </a:solidFill>
            </a:endParaRPr>
          </a:p>
          <a:p>
            <a:pPr lvl="2"/>
            <a:r>
              <a:rPr lang="en-US" sz="2400" dirty="0">
                <a:solidFill>
                  <a:srgbClr val="002060"/>
                </a:solidFill>
                <a:hlinkClick r:id="rId3"/>
              </a:rPr>
              <a:t>https://charitiesnys.com/pdfs/religious_corporations_disposition_assets.pdf</a:t>
            </a:r>
            <a:endParaRPr lang="en-US" sz="2400" dirty="0">
              <a:solidFill>
                <a:srgbClr val="002060"/>
              </a:solidFill>
            </a:endParaRPr>
          </a:p>
          <a:p>
            <a:pPr lvl="2"/>
            <a:r>
              <a:rPr lang="en-US" sz="2400" dirty="0">
                <a:solidFill>
                  <a:srgbClr val="002060"/>
                </a:solidFill>
                <a:hlinkClick r:id="rId4"/>
              </a:rPr>
              <a:t>https://www.charitiesnys.com/pdfs/AppraisalGuidance.pdf</a:t>
            </a:r>
            <a:endParaRPr lang="en-US" sz="2400" dirty="0">
              <a:solidFill>
                <a:srgbClr val="002060"/>
              </a:solidFill>
            </a:endParaRPr>
          </a:p>
          <a:p>
            <a:endParaRPr lang="en-US" dirty="0"/>
          </a:p>
        </p:txBody>
      </p:sp>
      <p:sp>
        <p:nvSpPr>
          <p:cNvPr id="4" name="Slide Number Placeholder 3">
            <a:extLst>
              <a:ext uri="{FF2B5EF4-FFF2-40B4-BE49-F238E27FC236}">
                <a16:creationId xmlns:a16="http://schemas.microsoft.com/office/drawing/2014/main" xmlns="" id="{95061B8E-88F2-4E3D-AFCC-34BA44AE7392}"/>
              </a:ext>
            </a:extLst>
          </p:cNvPr>
          <p:cNvSpPr>
            <a:spLocks noGrp="1"/>
          </p:cNvSpPr>
          <p:nvPr>
            <p:ph type="sldNum" sz="quarter" idx="12"/>
          </p:nvPr>
        </p:nvSpPr>
        <p:spPr/>
        <p:txBody>
          <a:bodyPr/>
          <a:lstStyle/>
          <a:p>
            <a:fld id="{B557019B-75CC-4840-ABFE-577245FBC6CA}" type="slidenum">
              <a:rPr lang="en-US" smtClean="0"/>
              <a:t>23</a:t>
            </a:fld>
            <a:endParaRPr lang="en-US"/>
          </a:p>
        </p:txBody>
      </p:sp>
    </p:spTree>
    <p:extLst>
      <p:ext uri="{BB962C8B-B14F-4D97-AF65-F5344CB8AC3E}">
        <p14:creationId xmlns:p14="http://schemas.microsoft.com/office/powerpoint/2010/main" val="3915179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8F04D5-6056-4024-A610-45ACAB3EDCCA}"/>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xmlns="" id="{6E7C6858-2304-47B1-B06C-7CFB39F95751}"/>
              </a:ext>
            </a:extLst>
          </p:cNvPr>
          <p:cNvSpPr>
            <a:spLocks noGrp="1"/>
          </p:cNvSpPr>
          <p:nvPr>
            <p:ph idx="1"/>
          </p:nvPr>
        </p:nvSpPr>
        <p:spPr/>
        <p:txBody>
          <a:bodyPr>
            <a:normAutofit fontScale="92500" lnSpcReduction="10000"/>
          </a:bodyPr>
          <a:lstStyle/>
          <a:p>
            <a:r>
              <a:rPr lang="en-US" sz="3000" dirty="0"/>
              <a:t>New York Charities Bureau guidance</a:t>
            </a:r>
            <a:r>
              <a:rPr lang="en-US" dirty="0"/>
              <a:t/>
            </a:r>
            <a:br>
              <a:rPr lang="en-US" dirty="0"/>
            </a:br>
            <a:r>
              <a:rPr lang="en-US" dirty="0">
                <a:hlinkClick r:id="rId2"/>
              </a:rPr>
              <a:t>https://www.charitiesnys.com/guides</a:t>
            </a:r>
            <a:endParaRPr lang="en-US" dirty="0"/>
          </a:p>
          <a:p>
            <a:pPr lvl="1">
              <a:spcBef>
                <a:spcPts val="900"/>
              </a:spcBef>
            </a:pPr>
            <a:r>
              <a:rPr lang="en-US" sz="2600" dirty="0"/>
              <a:t>Right From the Start - Responsibilities of Directors of Not-for-Profit Corporations</a:t>
            </a:r>
          </a:p>
          <a:p>
            <a:pPr lvl="1">
              <a:spcBef>
                <a:spcPts val="900"/>
              </a:spcBef>
            </a:pPr>
            <a:r>
              <a:rPr lang="en-US" sz="2600" dirty="0"/>
              <a:t>Internal Controls and Financial Accountability for Not-for-Profit Boards</a:t>
            </a:r>
          </a:p>
          <a:p>
            <a:pPr lvl="1">
              <a:spcBef>
                <a:spcPts val="900"/>
              </a:spcBef>
            </a:pPr>
            <a:r>
              <a:rPr lang="en-US" sz="2600" dirty="0"/>
              <a:t>Whistleblower Policies Under the Nonprofit Revitalization Act of 2013 </a:t>
            </a:r>
          </a:p>
          <a:p>
            <a:pPr lvl="1">
              <a:spcBef>
                <a:spcPts val="900"/>
              </a:spcBef>
            </a:pPr>
            <a:r>
              <a:rPr lang="en-US" sz="2600" dirty="0"/>
              <a:t>Accounting from the Inside Out – Internal Controls and External Accountability (New York Council of Nonprofits)</a:t>
            </a:r>
          </a:p>
          <a:p>
            <a:pPr lvl="1">
              <a:spcBef>
                <a:spcPts val="900"/>
              </a:spcBef>
            </a:pPr>
            <a:endParaRPr lang="en-US" sz="2600" dirty="0"/>
          </a:p>
          <a:p>
            <a:pPr lvl="1"/>
            <a:endParaRPr lang="en-US" dirty="0"/>
          </a:p>
          <a:p>
            <a:endParaRPr lang="en-US" dirty="0"/>
          </a:p>
        </p:txBody>
      </p:sp>
      <p:sp>
        <p:nvSpPr>
          <p:cNvPr id="4" name="Slide Number Placeholder 3">
            <a:extLst>
              <a:ext uri="{FF2B5EF4-FFF2-40B4-BE49-F238E27FC236}">
                <a16:creationId xmlns:a16="http://schemas.microsoft.com/office/drawing/2014/main" xmlns="" id="{33CCB8C7-06D6-4F51-A83E-75AD2C1772E5}"/>
              </a:ext>
            </a:extLst>
          </p:cNvPr>
          <p:cNvSpPr>
            <a:spLocks noGrp="1"/>
          </p:cNvSpPr>
          <p:nvPr>
            <p:ph type="sldNum" sz="quarter" idx="12"/>
          </p:nvPr>
        </p:nvSpPr>
        <p:spPr/>
        <p:txBody>
          <a:bodyPr/>
          <a:lstStyle/>
          <a:p>
            <a:fld id="{B557019B-75CC-4840-ABFE-577245FBC6CA}" type="slidenum">
              <a:rPr lang="en-US" smtClean="0"/>
              <a:t>24</a:t>
            </a:fld>
            <a:endParaRPr lang="en-US"/>
          </a:p>
        </p:txBody>
      </p:sp>
    </p:spTree>
    <p:extLst>
      <p:ext uri="{BB962C8B-B14F-4D97-AF65-F5344CB8AC3E}">
        <p14:creationId xmlns:p14="http://schemas.microsoft.com/office/powerpoint/2010/main" val="2374949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colepau\AppData\Local\Microsoft\Windows\Temporary Internet Files\Content.IE5\ZEQ4V444\questions[1].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953512" y="2293739"/>
            <a:ext cx="3236976" cy="27432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pPr algn="ctr"/>
            <a:r>
              <a:rPr lang="en-US" dirty="0"/>
              <a:t>Questions? </a:t>
            </a:r>
          </a:p>
        </p:txBody>
      </p:sp>
    </p:spTree>
    <p:extLst>
      <p:ext uri="{BB962C8B-B14F-4D97-AF65-F5344CB8AC3E}">
        <p14:creationId xmlns:p14="http://schemas.microsoft.com/office/powerpoint/2010/main" val="2441111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8077200" cy="1371600"/>
          </a:xfrm>
        </p:spPr>
        <p:txBody>
          <a:bodyPr>
            <a:noAutofit/>
          </a:bodyPr>
          <a:lstStyle/>
          <a:p>
            <a:r>
              <a:rPr lang="en-US" sz="4000" dirty="0"/>
              <a:t>So, you want to transfer your property:</a:t>
            </a:r>
            <a:br>
              <a:rPr lang="en-US" sz="4000" dirty="0"/>
            </a:br>
            <a:r>
              <a:rPr lang="en-US" sz="4000" dirty="0"/>
              <a:t>Doing it Well and Doing it Right</a:t>
            </a:r>
          </a:p>
        </p:txBody>
      </p:sp>
      <p:sp>
        <p:nvSpPr>
          <p:cNvPr id="3" name="Content Placeholder 2"/>
          <p:cNvSpPr>
            <a:spLocks noGrp="1"/>
          </p:cNvSpPr>
          <p:nvPr>
            <p:ph idx="1"/>
          </p:nvPr>
        </p:nvSpPr>
        <p:spPr>
          <a:xfrm>
            <a:off x="609600" y="2209800"/>
            <a:ext cx="8229600" cy="3962400"/>
          </a:xfrm>
        </p:spPr>
        <p:txBody>
          <a:bodyPr>
            <a:normAutofit lnSpcReduction="10000"/>
          </a:bodyPr>
          <a:lstStyle/>
          <a:p>
            <a:endParaRPr lang="en-US" dirty="0"/>
          </a:p>
          <a:p>
            <a:pPr lvl="1"/>
            <a:r>
              <a:rPr lang="en-US" sz="3500" dirty="0"/>
              <a:t>Role of the AG </a:t>
            </a:r>
          </a:p>
          <a:p>
            <a:pPr lvl="1"/>
            <a:r>
              <a:rPr lang="en-US" sz="3500" dirty="0"/>
              <a:t>Statutory Standards</a:t>
            </a:r>
          </a:p>
          <a:p>
            <a:pPr lvl="1"/>
            <a:r>
              <a:rPr lang="en-US" sz="3500" dirty="0"/>
              <a:t>Fiduciary Responsibilities</a:t>
            </a:r>
          </a:p>
          <a:p>
            <a:pPr lvl="1"/>
            <a:r>
              <a:rPr lang="en-US" sz="3500" dirty="0"/>
              <a:t>Cautionary Tale: When a Transaction becomes an Enforcement matter</a:t>
            </a:r>
          </a:p>
          <a:p>
            <a:pPr lvl="1"/>
            <a:r>
              <a:rPr lang="en-US" sz="3500" dirty="0"/>
              <a:t>Doing it Well</a:t>
            </a:r>
          </a:p>
          <a:p>
            <a:pPr marL="0" indent="0">
              <a:buNone/>
            </a:pPr>
            <a:endParaRPr lang="en-US" sz="6000" dirty="0"/>
          </a:p>
          <a:p>
            <a:endParaRPr lang="en-US" sz="6200" dirty="0"/>
          </a:p>
          <a:p>
            <a:pPr marL="0" indent="0">
              <a:buNone/>
            </a:pPr>
            <a:endParaRPr lang="en-US" sz="6200" dirty="0"/>
          </a:p>
          <a:p>
            <a:endParaRPr lang="en-US" sz="6200" dirty="0"/>
          </a:p>
          <a:p>
            <a:pPr marL="0" indent="0">
              <a:buNone/>
            </a:pPr>
            <a:endParaRPr lang="en-US" sz="6200" dirty="0"/>
          </a:p>
          <a:p>
            <a:pPr marL="0" indent="0">
              <a:buNone/>
            </a:pPr>
            <a:endParaRPr lang="en-US" sz="2900"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603680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077200" cy="838200"/>
          </a:xfrm>
        </p:spPr>
        <p:txBody>
          <a:bodyPr>
            <a:normAutofit fontScale="90000"/>
          </a:bodyPr>
          <a:lstStyle/>
          <a:p>
            <a:r>
              <a:rPr lang="en-US" sz="5400" dirty="0"/>
              <a:t>Role of the Attorney General </a:t>
            </a:r>
            <a:endParaRPr lang="en-US" dirty="0">
              <a:solidFill>
                <a:schemeClr val="tx1"/>
              </a:solidFill>
            </a:endParaRPr>
          </a:p>
        </p:txBody>
      </p:sp>
      <p:sp>
        <p:nvSpPr>
          <p:cNvPr id="3" name="Content Placeholder 2"/>
          <p:cNvSpPr>
            <a:spLocks noGrp="1"/>
          </p:cNvSpPr>
          <p:nvPr>
            <p:ph idx="1"/>
          </p:nvPr>
        </p:nvSpPr>
        <p:spPr>
          <a:xfrm>
            <a:off x="609600" y="1981200"/>
            <a:ext cx="8229600" cy="4343400"/>
          </a:xfrm>
        </p:spPr>
        <p:txBody>
          <a:bodyPr>
            <a:normAutofit fontScale="85000" lnSpcReduction="10000"/>
          </a:bodyPr>
          <a:lstStyle/>
          <a:p>
            <a:r>
              <a:rPr lang="en-US" sz="3000" dirty="0"/>
              <a:t>Attorney General James is committed to supporting and protecting the faith-based community.</a:t>
            </a:r>
          </a:p>
          <a:p>
            <a:r>
              <a:rPr lang="en-US" sz="3000" dirty="0"/>
              <a:t>Statutory responsibility to protect charitable assets, including religious real property, as well as the charitable beneficiaries. </a:t>
            </a:r>
          </a:p>
          <a:p>
            <a:pPr lvl="1"/>
            <a:r>
              <a:rPr lang="en-US" sz="3000" dirty="0"/>
              <a:t>Assure compliance with procedural requirements</a:t>
            </a:r>
          </a:p>
          <a:p>
            <a:pPr lvl="1"/>
            <a:r>
              <a:rPr lang="en-US" sz="3000" dirty="0"/>
              <a:t>Prevent self-dealing, private inurement, private benefit</a:t>
            </a:r>
          </a:p>
          <a:p>
            <a:pPr lvl="1"/>
            <a:r>
              <a:rPr lang="en-US" sz="3000" dirty="0"/>
              <a:t>Protect charities from unfair, unenforceable or one-sided transactions </a:t>
            </a:r>
          </a:p>
          <a:p>
            <a:endParaRPr lang="en-US" sz="3000" dirty="0"/>
          </a:p>
          <a:p>
            <a:endParaRPr lang="en-US" sz="4600" dirty="0"/>
          </a:p>
          <a:p>
            <a:endParaRPr lang="en-US" sz="6200" dirty="0"/>
          </a:p>
          <a:p>
            <a:pPr marL="0" indent="0">
              <a:buNone/>
            </a:pPr>
            <a:endParaRPr lang="en-US" sz="6200" dirty="0"/>
          </a:p>
          <a:p>
            <a:pPr marL="0" indent="0">
              <a:buNone/>
            </a:pPr>
            <a:endParaRPr lang="en-US" sz="6200" dirty="0"/>
          </a:p>
          <a:p>
            <a:pPr marL="0" indent="0">
              <a:buNone/>
            </a:pPr>
            <a:endParaRPr lang="en-US" sz="6200" dirty="0"/>
          </a:p>
          <a:p>
            <a:pPr marL="0" indent="0">
              <a:buNone/>
            </a:pPr>
            <a:endParaRPr lang="en-US" sz="6200" dirty="0"/>
          </a:p>
          <a:p>
            <a:endParaRPr lang="en-US" sz="6200" dirty="0"/>
          </a:p>
          <a:p>
            <a:pPr marL="0" indent="0">
              <a:buNone/>
            </a:pPr>
            <a:endParaRPr lang="en-US" sz="6200" dirty="0"/>
          </a:p>
          <a:p>
            <a:pPr marL="0" indent="0">
              <a:buNone/>
            </a:pPr>
            <a:endParaRPr lang="en-US" sz="2900"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371622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838200"/>
            <a:ext cx="8267700" cy="838200"/>
          </a:xfrm>
        </p:spPr>
        <p:txBody>
          <a:bodyPr>
            <a:normAutofit/>
          </a:bodyPr>
          <a:lstStyle/>
          <a:p>
            <a:r>
              <a:rPr lang="en-US" sz="4900" dirty="0"/>
              <a:t>Statutory</a:t>
            </a:r>
            <a:r>
              <a:rPr lang="en-US" dirty="0"/>
              <a:t> Standards</a:t>
            </a:r>
          </a:p>
        </p:txBody>
      </p:sp>
      <p:sp>
        <p:nvSpPr>
          <p:cNvPr id="3" name="Content Placeholder 2"/>
          <p:cNvSpPr>
            <a:spLocks noGrp="1"/>
          </p:cNvSpPr>
          <p:nvPr>
            <p:ph idx="1"/>
          </p:nvPr>
        </p:nvSpPr>
        <p:spPr>
          <a:xfrm>
            <a:off x="381000" y="1676400"/>
            <a:ext cx="7848600" cy="4953000"/>
          </a:xfrm>
        </p:spPr>
        <p:txBody>
          <a:bodyPr>
            <a:normAutofit fontScale="25000" lnSpcReduction="20000"/>
          </a:bodyPr>
          <a:lstStyle/>
          <a:p>
            <a:r>
              <a:rPr lang="en-US" sz="9600" dirty="0"/>
              <a:t>N.Y. Religious Corporation Law and N.Y. Not-for-Profit Corporation Law require either Court or AG approval for the sale, mortgage or leasing (for over 5 </a:t>
            </a:r>
            <a:r>
              <a:rPr lang="en-US" sz="9600" dirty="0" err="1"/>
              <a:t>yrs</a:t>
            </a:r>
            <a:r>
              <a:rPr lang="en-US" sz="9600" dirty="0"/>
              <a:t>) of religious real property.</a:t>
            </a:r>
          </a:p>
          <a:p>
            <a:pPr marL="0" indent="0">
              <a:buNone/>
            </a:pPr>
            <a:endParaRPr lang="en-US" sz="9600" dirty="0"/>
          </a:p>
          <a:p>
            <a:r>
              <a:rPr lang="en-US" sz="9600" dirty="0"/>
              <a:t>Standards for approval: “</a:t>
            </a:r>
            <a:r>
              <a:rPr lang="en-US" sz="9600" b="0" i="1" dirty="0">
                <a:solidFill>
                  <a:srgbClr val="3D3D3D"/>
                </a:solidFill>
                <a:effectLst/>
              </a:rPr>
              <a:t>the consideration and the terms</a:t>
            </a:r>
            <a:r>
              <a:rPr lang="en-US" sz="9600" b="0" i="0" dirty="0">
                <a:solidFill>
                  <a:srgbClr val="3D3D3D"/>
                </a:solidFill>
                <a:effectLst/>
              </a:rPr>
              <a:t> </a:t>
            </a:r>
            <a:r>
              <a:rPr lang="en-US" sz="9600" b="0" i="1" dirty="0">
                <a:solidFill>
                  <a:srgbClr val="3D3D3D"/>
                </a:solidFill>
                <a:effectLst/>
              </a:rPr>
              <a:t>of the transaction are fair and reasonable to the corporation” and “the purposes of the corporation or the interests of the members will be promoted</a:t>
            </a:r>
            <a:r>
              <a:rPr lang="en-US" sz="9600" b="0" i="0" dirty="0">
                <a:solidFill>
                  <a:srgbClr val="3D3D3D"/>
                </a:solidFill>
                <a:effectLst/>
              </a:rPr>
              <a:t>”</a:t>
            </a:r>
          </a:p>
          <a:p>
            <a:pPr marL="0" indent="0">
              <a:buNone/>
            </a:pPr>
            <a:endParaRPr lang="en-US" sz="9600" b="0" i="0" dirty="0">
              <a:solidFill>
                <a:srgbClr val="3D3D3D"/>
              </a:solidFill>
              <a:effectLst/>
            </a:endParaRPr>
          </a:p>
          <a:p>
            <a:r>
              <a:rPr lang="en-US" sz="9600" dirty="0">
                <a:solidFill>
                  <a:srgbClr val="3D3D3D"/>
                </a:solidFill>
              </a:rPr>
              <a:t>Use of Proceeds</a:t>
            </a:r>
            <a:endParaRPr lang="en-US" sz="9600" dirty="0"/>
          </a:p>
          <a:p>
            <a:pPr marL="0" indent="0">
              <a:buNone/>
            </a:pPr>
            <a:endParaRPr lang="en-US" sz="7200" dirty="0"/>
          </a:p>
          <a:p>
            <a:endParaRPr lang="en-US" sz="8000" dirty="0"/>
          </a:p>
          <a:p>
            <a:endParaRPr lang="en-US" sz="8000" dirty="0"/>
          </a:p>
          <a:p>
            <a:pPr marL="0" indent="0">
              <a:buNone/>
            </a:pPr>
            <a:r>
              <a:rPr lang="en-US" sz="8000" dirty="0"/>
              <a:t> </a:t>
            </a:r>
          </a:p>
          <a:p>
            <a:pPr marL="0" indent="0">
              <a:buNone/>
            </a:pPr>
            <a:endParaRPr lang="en-US" sz="8000" dirty="0"/>
          </a:p>
          <a:p>
            <a:pPr marL="0" indent="0">
              <a:buNone/>
            </a:pPr>
            <a:endParaRPr lang="en-US" sz="4200" dirty="0"/>
          </a:p>
          <a:p>
            <a:pPr marL="0" indent="0">
              <a:buNone/>
            </a:pPr>
            <a:endParaRPr lang="en-US" sz="4200" dirty="0"/>
          </a:p>
          <a:p>
            <a:pPr marL="0" indent="0">
              <a:buNone/>
            </a:pPr>
            <a:endParaRPr lang="en-US" dirty="0"/>
          </a:p>
          <a:p>
            <a:pPr marL="0" indent="0">
              <a:buNone/>
            </a:pPr>
            <a:endParaRPr lang="en-US" dirty="0"/>
          </a:p>
          <a:p>
            <a:pPr marL="0" indent="0">
              <a:buNone/>
            </a:pPr>
            <a:r>
              <a:rPr lang="en-US" dirty="0"/>
              <a:t/>
            </a:r>
            <a:br>
              <a:rPr lang="en-US" dirty="0"/>
            </a:b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557019B-75CC-4840-ABFE-577245FBC6CA}" type="slidenum">
              <a:rPr lang="en-US" smtClean="0"/>
              <a:t>5</a:t>
            </a:fld>
            <a:endParaRPr lang="en-US"/>
          </a:p>
        </p:txBody>
      </p:sp>
    </p:spTree>
    <p:extLst>
      <p:ext uri="{BB962C8B-B14F-4D97-AF65-F5344CB8AC3E}">
        <p14:creationId xmlns:p14="http://schemas.microsoft.com/office/powerpoint/2010/main" val="3093139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838200"/>
            <a:ext cx="8267700" cy="838200"/>
          </a:xfrm>
        </p:spPr>
        <p:txBody>
          <a:bodyPr>
            <a:normAutofit/>
          </a:bodyPr>
          <a:lstStyle/>
          <a:p>
            <a:r>
              <a:rPr lang="en-US" sz="4900" dirty="0"/>
              <a:t>Statutory</a:t>
            </a:r>
            <a:r>
              <a:rPr lang="en-US" dirty="0"/>
              <a:t> Standards</a:t>
            </a:r>
          </a:p>
        </p:txBody>
      </p:sp>
      <p:sp>
        <p:nvSpPr>
          <p:cNvPr id="3" name="Content Placeholder 2"/>
          <p:cNvSpPr>
            <a:spLocks noGrp="1"/>
          </p:cNvSpPr>
          <p:nvPr>
            <p:ph idx="1"/>
          </p:nvPr>
        </p:nvSpPr>
        <p:spPr>
          <a:xfrm>
            <a:off x="495300" y="1905000"/>
            <a:ext cx="7734300" cy="3657600"/>
          </a:xfrm>
        </p:spPr>
        <p:txBody>
          <a:bodyPr>
            <a:normAutofit fontScale="25000" lnSpcReduction="20000"/>
          </a:bodyPr>
          <a:lstStyle/>
          <a:p>
            <a:r>
              <a:rPr lang="en-US" sz="14900" dirty="0"/>
              <a:t>“</a:t>
            </a:r>
            <a:r>
              <a:rPr lang="en-US" sz="11200" dirty="0"/>
              <a:t>’The purpose of this requirement is to protect the members of the religious corporation, the real parties in interest, from loss through unwise bargains and from perversion of the use of the property.’” </a:t>
            </a:r>
            <a:r>
              <a:rPr lang="en-US" sz="9600" i="1" dirty="0"/>
              <a:t>St. Lucy's Cathedral Old Roman Cath. Church v. Sacred Heart of Jesus Eng. Rite Cath. Church, Inc.,</a:t>
            </a:r>
            <a:r>
              <a:rPr lang="en-US" sz="9600" dirty="0"/>
              <a:t> 189 A.D.3d 909, 911, (2d </a:t>
            </a:r>
            <a:r>
              <a:rPr lang="en-US" sz="9600" dirty="0" err="1"/>
              <a:t>Dep’t</a:t>
            </a:r>
            <a:r>
              <a:rPr lang="en-US" sz="9600" dirty="0"/>
              <a:t> 2020) (quoting </a:t>
            </a:r>
            <a:r>
              <a:rPr lang="en-US" sz="9600" i="1" dirty="0"/>
              <a:t>Church of God of Prospect Plaza v. Fourth Church of Christ, Scientist, of Brooklyn</a:t>
            </a:r>
            <a:r>
              <a:rPr lang="en-US" sz="9600" dirty="0"/>
              <a:t>, 76 A.D.2d 712, 716 (2d </a:t>
            </a:r>
            <a:r>
              <a:rPr lang="en-US" sz="9600" dirty="0" err="1"/>
              <a:t>Dep’t</a:t>
            </a:r>
            <a:r>
              <a:rPr lang="en-US" sz="9600" dirty="0"/>
              <a:t> 1980), </a:t>
            </a:r>
            <a:r>
              <a:rPr lang="en-US" sz="9600" dirty="0" err="1"/>
              <a:t>affd</a:t>
            </a:r>
            <a:r>
              <a:rPr lang="en-US" sz="9600" dirty="0"/>
              <a:t> 54 N.Y.2d 742 (1981)). </a:t>
            </a:r>
          </a:p>
          <a:p>
            <a:endParaRPr lang="en-US" sz="9600" dirty="0"/>
          </a:p>
          <a:p>
            <a:endParaRPr lang="en-US" sz="11200" dirty="0"/>
          </a:p>
          <a:p>
            <a:endParaRPr lang="en-US" sz="8000" dirty="0"/>
          </a:p>
          <a:p>
            <a:endParaRPr lang="en-US" sz="8000" dirty="0"/>
          </a:p>
          <a:p>
            <a:endParaRPr lang="en-US" sz="8000" dirty="0"/>
          </a:p>
          <a:p>
            <a:pPr marL="0" indent="0">
              <a:buNone/>
            </a:pPr>
            <a:r>
              <a:rPr lang="en-US" sz="8000" dirty="0"/>
              <a:t> </a:t>
            </a:r>
          </a:p>
          <a:p>
            <a:pPr marL="0" indent="0">
              <a:buNone/>
            </a:pPr>
            <a:endParaRPr lang="en-US" sz="8000" dirty="0"/>
          </a:p>
          <a:p>
            <a:pPr marL="0" indent="0">
              <a:buNone/>
            </a:pPr>
            <a:endParaRPr lang="en-US" sz="4200" dirty="0"/>
          </a:p>
          <a:p>
            <a:pPr marL="0" indent="0">
              <a:buNone/>
            </a:pPr>
            <a:endParaRPr lang="en-US" sz="4200" dirty="0"/>
          </a:p>
          <a:p>
            <a:pPr marL="0" indent="0">
              <a:buNone/>
            </a:pPr>
            <a:endParaRPr lang="en-US" dirty="0"/>
          </a:p>
          <a:p>
            <a:pPr marL="0" indent="0">
              <a:buNone/>
            </a:pPr>
            <a:endParaRPr lang="en-US" dirty="0"/>
          </a:p>
          <a:p>
            <a:pPr marL="0" indent="0">
              <a:buNone/>
            </a:pPr>
            <a:r>
              <a:rPr lang="en-US" dirty="0"/>
              <a:t/>
            </a:r>
            <a:br>
              <a:rPr lang="en-US" dirty="0"/>
            </a:b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557019B-75CC-4840-ABFE-577245FBC6CA}" type="slidenum">
              <a:rPr lang="en-US" smtClean="0"/>
              <a:t>6</a:t>
            </a:fld>
            <a:endParaRPr lang="en-US"/>
          </a:p>
        </p:txBody>
      </p:sp>
    </p:spTree>
    <p:extLst>
      <p:ext uri="{BB962C8B-B14F-4D97-AF65-F5344CB8AC3E}">
        <p14:creationId xmlns:p14="http://schemas.microsoft.com/office/powerpoint/2010/main" val="151386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900" dirty="0"/>
              <a:t>Fiduciary Responsibilities </a:t>
            </a:r>
          </a:p>
        </p:txBody>
      </p:sp>
      <p:sp>
        <p:nvSpPr>
          <p:cNvPr id="3" name="Content Placeholder 2"/>
          <p:cNvSpPr>
            <a:spLocks noGrp="1"/>
          </p:cNvSpPr>
          <p:nvPr>
            <p:ph idx="1"/>
          </p:nvPr>
        </p:nvSpPr>
        <p:spPr>
          <a:xfrm>
            <a:off x="323850" y="2057400"/>
            <a:ext cx="8496300" cy="4572000"/>
          </a:xfrm>
        </p:spPr>
        <p:txBody>
          <a:bodyPr>
            <a:normAutofit fontScale="25000" lnSpcReduction="20000"/>
          </a:bodyPr>
          <a:lstStyle/>
          <a:p>
            <a:r>
              <a:rPr lang="en-US" sz="8800" dirty="0"/>
              <a:t>Trustees or persons responsible for the governance of religious charities have duties codified by statute:</a:t>
            </a:r>
          </a:p>
          <a:p>
            <a:pPr lvl="1"/>
            <a:r>
              <a:rPr lang="en-US" sz="8600" dirty="0"/>
              <a:t>to “discharge their respective positions in good faith and the care an ordinarily prudent person in a like position would exercise under similar circumstances.” N.Y. Not-for-Profit Corporation Law § 717 </a:t>
            </a:r>
          </a:p>
          <a:p>
            <a:pPr lvl="1"/>
            <a:r>
              <a:rPr lang="en-US" sz="8600" dirty="0"/>
              <a:t>to properly administer the charitable assets of the organization. N.Y. Estates, Powers &amp; Trusts Law § 8-1.4(m) </a:t>
            </a:r>
          </a:p>
          <a:p>
            <a:pPr lvl="1"/>
            <a:r>
              <a:rPr lang="en-US" sz="8600" dirty="0"/>
              <a:t>not to self-deal, including by engaging in related party transactions without disclosure to and approval by the majority of independent members of the governing body of the charity. N.Y. Not-for Profit Corporation Law § 715 and EPTL §  8-1.9 </a:t>
            </a:r>
          </a:p>
          <a:p>
            <a:pPr marL="0" indent="0">
              <a:buNone/>
            </a:pPr>
            <a:endParaRPr lang="en-US" sz="8800" dirty="0"/>
          </a:p>
          <a:p>
            <a:pPr marL="393192" lvl="1" indent="0">
              <a:buNone/>
            </a:pPr>
            <a:endParaRPr lang="en-US" sz="8800" dirty="0"/>
          </a:p>
          <a:p>
            <a:pPr lvl="1"/>
            <a:endParaRPr lang="en-US" sz="8800" dirty="0"/>
          </a:p>
          <a:p>
            <a:pPr marL="0" indent="0">
              <a:buNone/>
            </a:pPr>
            <a:endParaRPr lang="en-US" sz="4200" dirty="0"/>
          </a:p>
          <a:p>
            <a:pPr marL="0" indent="0">
              <a:buNone/>
            </a:pPr>
            <a:endParaRPr lang="en-US" dirty="0"/>
          </a:p>
          <a:p>
            <a:pPr marL="0" indent="0">
              <a:buNone/>
            </a:pPr>
            <a:endParaRPr lang="en-US" dirty="0"/>
          </a:p>
          <a:p>
            <a:pPr marL="0" indent="0">
              <a:buNone/>
            </a:pPr>
            <a:r>
              <a:rPr lang="en-US" dirty="0"/>
              <a:t/>
            </a:r>
            <a:br>
              <a:rPr lang="en-US" dirty="0"/>
            </a:b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557019B-75CC-4840-ABFE-577245FBC6CA}" type="slidenum">
              <a:rPr lang="en-US" smtClean="0"/>
              <a:t>7</a:t>
            </a:fld>
            <a:endParaRPr lang="en-US"/>
          </a:p>
        </p:txBody>
      </p:sp>
    </p:spTree>
    <p:extLst>
      <p:ext uri="{BB962C8B-B14F-4D97-AF65-F5344CB8AC3E}">
        <p14:creationId xmlns:p14="http://schemas.microsoft.com/office/powerpoint/2010/main" val="72675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fade">
                                      <p:cBhvr>
                                        <p:cTn id="7" dur="1000"/>
                                        <p:tgtEl>
                                          <p:spTgt spid="3">
                                            <p:txEl>
                                              <p:pRg st="10" end="10"/>
                                            </p:txEl>
                                          </p:spTgt>
                                        </p:tgtEl>
                                      </p:cBhvr>
                                    </p:animEffect>
                                    <p:anim calcmode="lin" valueType="num">
                                      <p:cBhvr>
                                        <p:cTn id="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6DEC2A-3635-4479-91D4-5933FE70298F}"/>
              </a:ext>
            </a:extLst>
          </p:cNvPr>
          <p:cNvSpPr>
            <a:spLocks noGrp="1"/>
          </p:cNvSpPr>
          <p:nvPr>
            <p:ph type="title"/>
          </p:nvPr>
        </p:nvSpPr>
        <p:spPr>
          <a:xfrm>
            <a:off x="457200" y="609600"/>
            <a:ext cx="8229600" cy="1416050"/>
          </a:xfrm>
        </p:spPr>
        <p:txBody>
          <a:bodyPr>
            <a:normAutofit fontScale="90000"/>
          </a:bodyPr>
          <a:lstStyle/>
          <a:p>
            <a:r>
              <a:rPr lang="en-US" dirty="0"/>
              <a:t>How Does this Apply: Consider a Cautionary Tale</a:t>
            </a:r>
          </a:p>
        </p:txBody>
      </p:sp>
      <p:sp>
        <p:nvSpPr>
          <p:cNvPr id="3" name="Content Placeholder 2">
            <a:extLst>
              <a:ext uri="{FF2B5EF4-FFF2-40B4-BE49-F238E27FC236}">
                <a16:creationId xmlns:a16="http://schemas.microsoft.com/office/drawing/2014/main" xmlns="" id="{9FD23B03-C69F-456F-801D-B32A5A833D5C}"/>
              </a:ext>
            </a:extLst>
          </p:cNvPr>
          <p:cNvSpPr>
            <a:spLocks noGrp="1"/>
          </p:cNvSpPr>
          <p:nvPr>
            <p:ph idx="1"/>
          </p:nvPr>
        </p:nvSpPr>
        <p:spPr>
          <a:xfrm>
            <a:off x="457200" y="2133600"/>
            <a:ext cx="8229600" cy="4191000"/>
          </a:xfrm>
        </p:spPr>
        <p:txBody>
          <a:bodyPr>
            <a:normAutofit fontScale="85000" lnSpcReduction="20000"/>
          </a:bodyPr>
          <a:lstStyle/>
          <a:p>
            <a:pPr>
              <a:spcAft>
                <a:spcPts val="600"/>
              </a:spcAft>
            </a:pPr>
            <a:r>
              <a:rPr lang="en-US" sz="2800" dirty="0"/>
              <a:t>The AG commenced a confidential investigation in late 2017 into seven development projects involving church-owned properties in Harlem and Brooklyn with </a:t>
            </a:r>
            <a:r>
              <a:rPr lang="en-US" sz="2800" dirty="0" err="1"/>
              <a:t>Moujan</a:t>
            </a:r>
            <a:r>
              <a:rPr lang="en-US" sz="2800" dirty="0"/>
              <a:t> Vahdat, a developer. These transactions went unfinished and/or were past due for many years.</a:t>
            </a:r>
          </a:p>
          <a:p>
            <a:pPr>
              <a:spcAft>
                <a:spcPts val="600"/>
              </a:spcAft>
            </a:pPr>
            <a:r>
              <a:rPr lang="en-US" sz="2800" dirty="0"/>
              <a:t>Each of these deals had been subject to AG review and were approved by the AG or the Court based on representations made by senior clergy.</a:t>
            </a:r>
          </a:p>
          <a:p>
            <a:r>
              <a:rPr lang="en-US" sz="2800" dirty="0"/>
              <a:t>The investigation was extensive and entailed review of voluminous records, including emails and text messages between the parties, bank records, testimonial examinations, and interviews with numerous witnesses.</a:t>
            </a:r>
          </a:p>
          <a:p>
            <a:endParaRPr lang="en-US" sz="2800" dirty="0"/>
          </a:p>
          <a:p>
            <a:endParaRPr lang="en-US" dirty="0"/>
          </a:p>
        </p:txBody>
      </p:sp>
      <p:sp>
        <p:nvSpPr>
          <p:cNvPr id="4" name="Slide Number Placeholder 3">
            <a:extLst>
              <a:ext uri="{FF2B5EF4-FFF2-40B4-BE49-F238E27FC236}">
                <a16:creationId xmlns:a16="http://schemas.microsoft.com/office/drawing/2014/main" xmlns="" id="{5DF16FEB-8DFA-42DC-B6CA-03FB729D7C34}"/>
              </a:ext>
            </a:extLst>
          </p:cNvPr>
          <p:cNvSpPr>
            <a:spLocks noGrp="1"/>
          </p:cNvSpPr>
          <p:nvPr>
            <p:ph type="sldNum" sz="quarter" idx="12"/>
          </p:nvPr>
        </p:nvSpPr>
        <p:spPr/>
        <p:txBody>
          <a:bodyPr/>
          <a:lstStyle/>
          <a:p>
            <a:fld id="{B557019B-75CC-4840-ABFE-577245FBC6CA}" type="slidenum">
              <a:rPr lang="en-US" smtClean="0"/>
              <a:t>8</a:t>
            </a:fld>
            <a:endParaRPr lang="en-US"/>
          </a:p>
        </p:txBody>
      </p:sp>
    </p:spTree>
    <p:extLst>
      <p:ext uri="{BB962C8B-B14F-4D97-AF65-F5344CB8AC3E}">
        <p14:creationId xmlns:p14="http://schemas.microsoft.com/office/powerpoint/2010/main" val="1392493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06E5EDC-AF19-4D0A-968A-CAA8644E1D1A}"/>
              </a:ext>
            </a:extLst>
          </p:cNvPr>
          <p:cNvSpPr>
            <a:spLocks noGrp="1"/>
          </p:cNvSpPr>
          <p:nvPr>
            <p:ph idx="1"/>
          </p:nvPr>
        </p:nvSpPr>
        <p:spPr/>
        <p:txBody>
          <a:bodyPr>
            <a:normAutofit/>
          </a:bodyPr>
          <a:lstStyle/>
          <a:p>
            <a:r>
              <a:rPr lang="en-US" sz="2200" dirty="0"/>
              <a:t>Documentary and Testimonial Evidence showed that:</a:t>
            </a:r>
          </a:p>
          <a:p>
            <a:pPr lvl="1"/>
            <a:r>
              <a:rPr lang="en-US" sz="2200" dirty="0"/>
              <a:t>Mr. Vahdat had undisclosed financial relationships with senior clergy, who had responsibilities for negotiating, overseeing, and in some instances, approving the development deals with Mr. Vahdat. </a:t>
            </a:r>
          </a:p>
          <a:p>
            <a:pPr lvl="1"/>
            <a:r>
              <a:rPr lang="en-US" sz="2200" dirty="0"/>
              <a:t>Mr. Vahdat gained favor by making donations to the churches</a:t>
            </a:r>
          </a:p>
          <a:p>
            <a:pPr lvl="1"/>
            <a:r>
              <a:rPr lang="en-US" sz="2200" dirty="0"/>
              <a:t>He then gave clergy fees as “finders” and gifts while negotiating and after securing deals.  One cleric received more than $600,000 and another received more than $300,000.</a:t>
            </a:r>
          </a:p>
          <a:p>
            <a:pPr marL="0" indent="0">
              <a:buNone/>
            </a:pPr>
            <a:endParaRPr lang="en-US" sz="2400" dirty="0"/>
          </a:p>
          <a:p>
            <a:pPr marL="0" indent="0">
              <a:buNone/>
            </a:pPr>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xmlns="" id="{3B881631-25FD-4829-8327-C17EAF20DDC3}"/>
              </a:ext>
            </a:extLst>
          </p:cNvPr>
          <p:cNvSpPr>
            <a:spLocks noGrp="1"/>
          </p:cNvSpPr>
          <p:nvPr>
            <p:ph type="sldNum" sz="quarter" idx="12"/>
          </p:nvPr>
        </p:nvSpPr>
        <p:spPr/>
        <p:txBody>
          <a:bodyPr/>
          <a:lstStyle/>
          <a:p>
            <a:fld id="{B557019B-75CC-4840-ABFE-577245FBC6CA}" type="slidenum">
              <a:rPr lang="en-US" smtClean="0"/>
              <a:t>9</a:t>
            </a:fld>
            <a:endParaRPr lang="en-US"/>
          </a:p>
        </p:txBody>
      </p:sp>
      <p:sp>
        <p:nvSpPr>
          <p:cNvPr id="6" name="Title 5">
            <a:extLst>
              <a:ext uri="{FF2B5EF4-FFF2-40B4-BE49-F238E27FC236}">
                <a16:creationId xmlns:a16="http://schemas.microsoft.com/office/drawing/2014/main" xmlns="" id="{39C19410-4914-420D-9E53-9DAF243AE956}"/>
              </a:ext>
            </a:extLst>
          </p:cNvPr>
          <p:cNvSpPr>
            <a:spLocks noGrp="1"/>
          </p:cNvSpPr>
          <p:nvPr>
            <p:ph type="title"/>
          </p:nvPr>
        </p:nvSpPr>
        <p:spPr>
          <a:xfrm>
            <a:off x="457200" y="533400"/>
            <a:ext cx="8229600" cy="1295400"/>
          </a:xfrm>
        </p:spPr>
        <p:txBody>
          <a:bodyPr>
            <a:normAutofit fontScale="90000"/>
          </a:bodyPr>
          <a:lstStyle/>
          <a:p>
            <a:r>
              <a:rPr lang="en-US" sz="4400" dirty="0"/>
              <a:t>The Attorney General’s Core Factual Findings</a:t>
            </a:r>
          </a:p>
        </p:txBody>
      </p:sp>
    </p:spTree>
    <p:extLst>
      <p:ext uri="{BB962C8B-B14F-4D97-AF65-F5344CB8AC3E}">
        <p14:creationId xmlns:p14="http://schemas.microsoft.com/office/powerpoint/2010/main" val="4579156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B5394"/>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1469</Words>
  <PresentationFormat>On-screen Show (4:3)</PresentationFormat>
  <Paragraphs>220</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Calibri</vt:lpstr>
      <vt:lpstr>Constantia</vt:lpstr>
      <vt:lpstr>Wingdings 2</vt:lpstr>
      <vt:lpstr>Flow</vt:lpstr>
      <vt:lpstr>New Developments in Transactions:  Doing it Well and Doing it Right  </vt:lpstr>
      <vt:lpstr>NEW YORK ATTORNEY GENERAL  TISH JAMES</vt:lpstr>
      <vt:lpstr>So, you want to transfer your property: Doing it Well and Doing it Right</vt:lpstr>
      <vt:lpstr>Role of the Attorney General </vt:lpstr>
      <vt:lpstr>Statutory Standards</vt:lpstr>
      <vt:lpstr>Statutory Standards</vt:lpstr>
      <vt:lpstr>Fiduciary Responsibilities </vt:lpstr>
      <vt:lpstr>How Does this Apply: Consider a Cautionary Tale</vt:lpstr>
      <vt:lpstr>The Attorney General’s Core Factual Findings</vt:lpstr>
      <vt:lpstr>The Attorney General’s Core Factual Findings</vt:lpstr>
      <vt:lpstr>The Attorney General’s Core Factual Findings</vt:lpstr>
      <vt:lpstr>The Attorney General’s Core Legal Findings</vt:lpstr>
      <vt:lpstr>The Outcome of the Investigation</vt:lpstr>
      <vt:lpstr>The Outcome of the Investigation</vt:lpstr>
      <vt:lpstr>Structure of the Transactions at Issue</vt:lpstr>
      <vt:lpstr>Remedial Options</vt:lpstr>
      <vt:lpstr>Monitored Performance Option</vt:lpstr>
      <vt:lpstr>Cash Out Option</vt:lpstr>
      <vt:lpstr>Rescission Option</vt:lpstr>
      <vt:lpstr>Doing it Well</vt:lpstr>
      <vt:lpstr>Doing it Well</vt:lpstr>
      <vt:lpstr>Doing it Well</vt:lpstr>
      <vt:lpstr>Our detailed transaction guides</vt:lpstr>
      <vt:lpstr>Resources</vt:lpstr>
      <vt:lpstr>Questions? </vt:lpstr>
    </vt:vector>
  </TitlesOfParts>
  <Company/>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Developments in Transactions:  Doing it Well and Doing it Right  </dc:title>
  <cp:revision>1</cp:revision>
</cp:coreProperties>
</file>